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notesSlides/notesSlide1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4" r:id="rId2"/>
    <p:sldMasterId id="2147483696" r:id="rId3"/>
  </p:sldMasterIdLst>
  <p:notesMasterIdLst>
    <p:notesMasterId r:id="rId21"/>
  </p:notesMasterIdLst>
  <p:handoutMasterIdLst>
    <p:handoutMasterId r:id="rId22"/>
  </p:handoutMasterIdLst>
  <p:sldIdLst>
    <p:sldId id="277" r:id="rId4"/>
    <p:sldId id="287" r:id="rId5"/>
    <p:sldId id="276" r:id="rId6"/>
    <p:sldId id="257" r:id="rId7"/>
    <p:sldId id="285" r:id="rId8"/>
    <p:sldId id="296" r:id="rId9"/>
    <p:sldId id="278" r:id="rId10"/>
    <p:sldId id="274" r:id="rId11"/>
    <p:sldId id="290" r:id="rId12"/>
    <p:sldId id="291" r:id="rId13"/>
    <p:sldId id="292" r:id="rId14"/>
    <p:sldId id="293" r:id="rId15"/>
    <p:sldId id="289" r:id="rId16"/>
    <p:sldId id="294" r:id="rId17"/>
    <p:sldId id="275" r:id="rId18"/>
    <p:sldId id="295" r:id="rId19"/>
    <p:sldId id="297" r:id="rId20"/>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E4913B"/>
    <a:srgbClr val="475BAE"/>
    <a:srgbClr val="B5FFE8"/>
    <a:srgbClr val="A7F0E4"/>
    <a:srgbClr val="F3EAE3"/>
    <a:srgbClr val="F1ECE6"/>
    <a:srgbClr val="CF0C27"/>
    <a:srgbClr val="E8717B"/>
    <a:srgbClr val="AF3E3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55" autoAdjust="0"/>
    <p:restoredTop sz="54590" autoAdjust="0"/>
  </p:normalViewPr>
  <p:slideViewPr>
    <p:cSldViewPr snapToGrid="0" snapToObjects="1">
      <p:cViewPr varScale="1">
        <p:scale>
          <a:sx n="56" d="100"/>
          <a:sy n="56" d="100"/>
        </p:scale>
        <p:origin x="1392"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oanne\Documents\IIRS%208-17-22\Readable%20English\Presentations\Council%20on%20Learning%20Disabilities\graph%20data%20for%20CLD%20Prez%2010-7-2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Joanne\Documents\IIRS%208-17-22\Readable%20English\Presentations\Council%20on%20Learning%20Disabilities\graph%20data%20for%20CLD%20Prez%2010-7-2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Joanne\Documents\IIRS%208-17-22\Readable%20English\Presentations\Council%20on%20Learning%20Disabilities\graph%20data%20for%20CLD%20Prez%2010-7-2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Joanne\Documents\IIRS%208-17-22\Readable%20English\Presentations\Council%20on%20Learning%20Disabilities\graph%20data%20for%20CLD%20Prez%2010-7-22.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oleObject" Target="file:///C:\Users\Joanne\Documents\IIRS%208-17-22\Readable%20English\Presentations\Council%20on%20Learning%20Disabilities\graph%20data%20for%20CLD%20Prez%2010-7-22.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pieChart>
        <c:varyColors val="1"/>
        <c:ser>
          <c:idx val="0"/>
          <c:order val="0"/>
          <c:dPt>
            <c:idx val="0"/>
            <c:bubble3D val="0"/>
            <c:spPr>
              <a:solidFill>
                <a:srgbClr val="475BAE"/>
              </a:solidFill>
              <a:ln w="9525" cap="flat" cmpd="sng" algn="ctr">
                <a:solidFill>
                  <a:schemeClr val="accent2">
                    <a:tint val="65000"/>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01-CB53-5443-98B6-4AE1500CC5DA}"/>
              </c:ext>
            </c:extLst>
          </c:dPt>
          <c:dPt>
            <c:idx val="1"/>
            <c:bubble3D val="0"/>
            <c:spPr>
              <a:solidFill>
                <a:srgbClr val="E4913B"/>
              </a:solidFill>
              <a:ln w="9525" cap="flat" cmpd="sng" algn="ctr">
                <a:solidFill>
                  <a:schemeClr val="accent2">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03-CB53-5443-98B6-4AE1500CC5DA}"/>
              </c:ext>
            </c:extLst>
          </c:dPt>
          <c:dPt>
            <c:idx val="2"/>
            <c:bubble3D val="0"/>
            <c:spPr>
              <a:solidFill>
                <a:srgbClr val="E57155"/>
              </a:solidFill>
              <a:ln w="9525" cap="flat" cmpd="sng" algn="ctr">
                <a:solidFill>
                  <a:schemeClr val="accent2">
                    <a:shade val="65000"/>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05-CB53-5443-98B6-4AE1500CC5DA}"/>
              </c:ext>
            </c:extLst>
          </c:dPt>
          <c:dLbls>
            <c:delete val="1"/>
          </c:dLbls>
          <c:cat>
            <c:strRef>
              <c:f>Sheet1!$D$10:$D$12</c:f>
              <c:strCache>
                <c:ptCount val="3"/>
                <c:pt idx="0">
                  <c:v>Rule</c:v>
                </c:pt>
                <c:pt idx="1">
                  <c:v>Exception</c:v>
                </c:pt>
                <c:pt idx="2">
                  <c:v>Phonetic</c:v>
                </c:pt>
              </c:strCache>
            </c:strRef>
          </c:cat>
          <c:val>
            <c:numRef>
              <c:f>Sheet1!$E$10:$E$12</c:f>
              <c:numCache>
                <c:formatCode>General</c:formatCode>
                <c:ptCount val="3"/>
                <c:pt idx="0">
                  <c:v>350</c:v>
                </c:pt>
                <c:pt idx="1">
                  <c:v>270</c:v>
                </c:pt>
                <c:pt idx="2">
                  <c:v>380</c:v>
                </c:pt>
              </c:numCache>
            </c:numRef>
          </c:val>
          <c:extLst>
            <c:ext xmlns:c16="http://schemas.microsoft.com/office/drawing/2014/chart" uri="{C3380CC4-5D6E-409C-BE32-E72D297353CC}">
              <c16:uniqueId val="{00000006-CB53-5443-98B6-4AE1500CC5DA}"/>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0" i="0" u="none" strike="noStrike" kern="1200" spc="0" baseline="0">
                <a:solidFill>
                  <a:schemeClr val="bg1"/>
                </a:solidFill>
                <a:latin typeface="Rubik"/>
                <a:ea typeface="+mn-ea"/>
                <a:cs typeface="+mn-cs"/>
              </a:defRPr>
            </a:pPr>
            <a:r>
              <a:rPr lang="en-US" sz="3200"/>
              <a:t>Words Correct Per Minute</a:t>
            </a:r>
          </a:p>
        </c:rich>
      </c:tx>
      <c:overlay val="0"/>
      <c:spPr>
        <a:noFill/>
        <a:ln>
          <a:noFill/>
        </a:ln>
        <a:effectLst/>
      </c:spPr>
      <c:txPr>
        <a:bodyPr rot="0" spcFirstLastPara="1" vertOverflow="ellipsis" vert="horz" wrap="square" anchor="ctr" anchorCtr="1"/>
        <a:lstStyle/>
        <a:p>
          <a:pPr>
            <a:defRPr sz="3200" b="0" i="0" u="none" strike="noStrike" kern="1200" spc="0" baseline="0">
              <a:solidFill>
                <a:schemeClr val="bg1"/>
              </a:solidFill>
              <a:latin typeface="Rubik"/>
              <a:ea typeface="+mn-ea"/>
              <a:cs typeface="+mn-cs"/>
            </a:defRPr>
          </a:pPr>
          <a:endParaRPr lang="en-US"/>
        </a:p>
      </c:txPr>
    </c:title>
    <c:autoTitleDeleted val="0"/>
    <c:plotArea>
      <c:layout>
        <c:manualLayout>
          <c:layoutTarget val="inner"/>
          <c:xMode val="edge"/>
          <c:yMode val="edge"/>
          <c:x val="2.4182977799638926E-2"/>
          <c:y val="0.12828433276440174"/>
          <c:w val="0.95163397199340394"/>
          <c:h val="0.7642639913483098"/>
        </c:manualLayout>
      </c:layout>
      <c:barChart>
        <c:barDir val="col"/>
        <c:grouping val="clustered"/>
        <c:varyColors val="0"/>
        <c:ser>
          <c:idx val="0"/>
          <c:order val="0"/>
          <c:spPr>
            <a:solidFill>
              <a:srgbClr val="475BAE"/>
            </a:solidFill>
            <a:ln>
              <a:noFill/>
            </a:ln>
            <a:effectLst/>
          </c:spPr>
          <c:invertIfNegative val="0"/>
          <c:dPt>
            <c:idx val="1"/>
            <c:invertIfNegative val="0"/>
            <c:bubble3D val="0"/>
            <c:spPr>
              <a:solidFill>
                <a:srgbClr val="E4913B"/>
              </a:solidFill>
              <a:ln>
                <a:noFill/>
              </a:ln>
              <a:effectLst/>
            </c:spPr>
            <c:extLst>
              <c:ext xmlns:c16="http://schemas.microsoft.com/office/drawing/2014/chart" uri="{C3380CC4-5D6E-409C-BE32-E72D297353CC}">
                <c16:uniqueId val="{00000001-0F8A-4F62-B391-49607B8C5991}"/>
              </c:ext>
            </c:extLst>
          </c:dPt>
          <c:dLbls>
            <c:dLbl>
              <c:idx val="0"/>
              <c:spPr>
                <a:noFill/>
                <a:ln>
                  <a:noFill/>
                </a:ln>
                <a:effectLst/>
              </c:spPr>
              <c:txPr>
                <a:bodyPr rot="0" spcFirstLastPara="1" vertOverflow="ellipsis" vert="horz" wrap="square" anchor="ctr" anchorCtr="1"/>
                <a:lstStyle/>
                <a:p>
                  <a:pPr>
                    <a:defRPr sz="2400" b="0" i="0" u="none" strike="noStrike" kern="1200" baseline="0">
                      <a:solidFill>
                        <a:srgbClr val="475BAE"/>
                      </a:solidFill>
                      <a:latin typeface="Rubik"/>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0F8A-4F62-B391-49607B8C5991}"/>
                </c:ext>
              </c:extLst>
            </c:dLbl>
            <c:dLbl>
              <c:idx val="1"/>
              <c:layout>
                <c:manualLayout>
                  <c:x val="0"/>
                  <c:y val="-2.2626611032521746E-3"/>
                </c:manualLayout>
              </c:layout>
              <c:spPr>
                <a:noFill/>
                <a:ln>
                  <a:noFill/>
                </a:ln>
                <a:effectLst/>
              </c:spPr>
              <c:txPr>
                <a:bodyPr rot="0" spcFirstLastPara="1" vertOverflow="ellipsis" vert="horz" wrap="square" anchor="ctr" anchorCtr="1"/>
                <a:lstStyle/>
                <a:p>
                  <a:pPr>
                    <a:defRPr sz="2400" b="0" i="0" u="none" strike="noStrike" kern="1200" baseline="0">
                      <a:solidFill>
                        <a:srgbClr val="E4913B"/>
                      </a:solidFill>
                      <a:latin typeface="Rubik"/>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F8A-4F62-B391-49607B8C5991}"/>
                </c:ext>
              </c:extLst>
            </c:dLbl>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Rubik"/>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Sheet1!$A$28:$A$29</c:f>
              <c:strCache>
                <c:ptCount val="2"/>
                <c:pt idx="0">
                  <c:v>Control</c:v>
                </c:pt>
                <c:pt idx="1">
                  <c:v>Readable English</c:v>
                </c:pt>
              </c:strCache>
            </c:strRef>
          </c:cat>
          <c:val>
            <c:numRef>
              <c:f>Sheet1!$B$28:$B$29</c:f>
              <c:numCache>
                <c:formatCode>General</c:formatCode>
                <c:ptCount val="2"/>
                <c:pt idx="0">
                  <c:v>6.9</c:v>
                </c:pt>
                <c:pt idx="1">
                  <c:v>14.8</c:v>
                </c:pt>
              </c:numCache>
            </c:numRef>
          </c:val>
          <c:extLst>
            <c:ext xmlns:c16="http://schemas.microsoft.com/office/drawing/2014/chart" uri="{C3380CC4-5D6E-409C-BE32-E72D297353CC}">
              <c16:uniqueId val="{00000002-0F8A-4F62-B391-49607B8C5991}"/>
            </c:ext>
          </c:extLst>
        </c:ser>
        <c:dLbls>
          <c:dLblPos val="outEnd"/>
          <c:showLegendKey val="0"/>
          <c:showVal val="1"/>
          <c:showCatName val="0"/>
          <c:showSerName val="0"/>
          <c:showPercent val="0"/>
          <c:showBubbleSize val="0"/>
        </c:dLbls>
        <c:gapWidth val="219"/>
        <c:overlap val="-27"/>
        <c:axId val="1501682640"/>
        <c:axId val="1501658928"/>
      </c:barChart>
      <c:dateAx>
        <c:axId val="150168264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400" b="0" i="0" u="none" strike="noStrike" kern="1200" baseline="0">
                <a:solidFill>
                  <a:srgbClr val="475BAE"/>
                </a:solidFill>
                <a:latin typeface="Rubik"/>
                <a:ea typeface="+mn-ea"/>
                <a:cs typeface="+mn-cs"/>
              </a:defRPr>
            </a:pPr>
            <a:endParaRPr lang="en-US"/>
          </a:p>
        </c:txPr>
        <c:crossAx val="1501658928"/>
        <c:crosses val="autoZero"/>
        <c:auto val="0"/>
        <c:lblOffset val="100"/>
        <c:baseTimeUnit val="days"/>
      </c:dateAx>
      <c:valAx>
        <c:axId val="1501658928"/>
        <c:scaling>
          <c:orientation val="minMax"/>
        </c:scaling>
        <c:delete val="1"/>
        <c:axPos val="l"/>
        <c:numFmt formatCode="General" sourceLinked="1"/>
        <c:majorTickMark val="none"/>
        <c:minorTickMark val="none"/>
        <c:tickLblPos val="nextTo"/>
        <c:crossAx val="1501682640"/>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latin typeface="Rubik"/>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0" i="0" u="none" strike="noStrike" kern="1200" spc="0" baseline="0">
                <a:solidFill>
                  <a:schemeClr val="bg1"/>
                </a:solidFill>
                <a:latin typeface="Rubik"/>
                <a:ea typeface="+mn-ea"/>
                <a:cs typeface="+mn-cs"/>
              </a:defRPr>
            </a:pPr>
            <a:r>
              <a:rPr lang="en-US" sz="3200" dirty="0">
                <a:solidFill>
                  <a:schemeClr val="bg1"/>
                </a:solidFill>
              </a:rPr>
              <a:t>Reading Accuracy Growth</a:t>
            </a:r>
          </a:p>
        </c:rich>
      </c:tx>
      <c:layout>
        <c:manualLayout>
          <c:xMode val="edge"/>
          <c:yMode val="edge"/>
          <c:x val="0.19095003491560936"/>
          <c:y val="2.9191133321439994E-2"/>
        </c:manualLayout>
      </c:layout>
      <c:overlay val="0"/>
      <c:spPr>
        <a:noFill/>
        <a:ln>
          <a:noFill/>
        </a:ln>
        <a:effectLst/>
      </c:spPr>
      <c:txPr>
        <a:bodyPr rot="0" spcFirstLastPara="1" vertOverflow="ellipsis" vert="horz" wrap="square" anchor="ctr" anchorCtr="1"/>
        <a:lstStyle/>
        <a:p>
          <a:pPr>
            <a:defRPr sz="3200" b="0" i="0" u="none" strike="noStrike" kern="1200" spc="0" baseline="0">
              <a:solidFill>
                <a:schemeClr val="bg1"/>
              </a:solidFill>
              <a:latin typeface="Rubik"/>
              <a:ea typeface="+mn-ea"/>
              <a:cs typeface="+mn-cs"/>
            </a:defRPr>
          </a:pPr>
          <a:endParaRPr lang="en-US"/>
        </a:p>
      </c:txPr>
    </c:title>
    <c:autoTitleDeleted val="0"/>
    <c:plotArea>
      <c:layout/>
      <c:barChart>
        <c:barDir val="col"/>
        <c:grouping val="clustered"/>
        <c:varyColors val="0"/>
        <c:ser>
          <c:idx val="0"/>
          <c:order val="0"/>
          <c:spPr>
            <a:solidFill>
              <a:srgbClr val="E4913B"/>
            </a:solidFill>
            <a:ln>
              <a:noFill/>
            </a:ln>
            <a:effectLst/>
          </c:spPr>
          <c:invertIfNegative val="0"/>
          <c:dPt>
            <c:idx val="0"/>
            <c:invertIfNegative val="0"/>
            <c:bubble3D val="0"/>
            <c:spPr>
              <a:solidFill>
                <a:srgbClr val="475BAE"/>
              </a:solidFill>
              <a:ln>
                <a:noFill/>
              </a:ln>
              <a:effectLst/>
            </c:spPr>
            <c:extLst>
              <c:ext xmlns:c16="http://schemas.microsoft.com/office/drawing/2014/chart" uri="{C3380CC4-5D6E-409C-BE32-E72D297353CC}">
                <c16:uniqueId val="{00000001-BCF3-43A7-80E8-4BF8B335AE4F}"/>
              </c:ext>
            </c:extLst>
          </c:dPt>
          <c:dLbls>
            <c:dLbl>
              <c:idx val="0"/>
              <c:spPr>
                <a:noFill/>
                <a:ln>
                  <a:noFill/>
                </a:ln>
                <a:effectLst/>
              </c:spPr>
              <c:txPr>
                <a:bodyPr rot="0" spcFirstLastPara="1" vertOverflow="ellipsis" vert="horz" wrap="square" anchor="ctr" anchorCtr="1"/>
                <a:lstStyle/>
                <a:p>
                  <a:pPr>
                    <a:defRPr sz="2400" b="0" i="0" u="none" strike="noStrike" kern="1200" baseline="0">
                      <a:solidFill>
                        <a:srgbClr val="475BAE"/>
                      </a:solidFill>
                      <a:latin typeface="Rubik"/>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BCF3-43A7-80E8-4BF8B335AE4F}"/>
                </c:ext>
              </c:extLst>
            </c:dLbl>
            <c:dLbl>
              <c:idx val="1"/>
              <c:spPr>
                <a:noFill/>
                <a:ln>
                  <a:noFill/>
                </a:ln>
                <a:effectLst/>
              </c:spPr>
              <c:txPr>
                <a:bodyPr rot="0" spcFirstLastPara="1" vertOverflow="ellipsis" vert="horz" wrap="square" anchor="ctr" anchorCtr="1"/>
                <a:lstStyle/>
                <a:p>
                  <a:pPr>
                    <a:defRPr sz="2400" b="0" i="0" u="none" strike="noStrike" kern="1200" baseline="0">
                      <a:solidFill>
                        <a:srgbClr val="E4913B"/>
                      </a:solidFill>
                      <a:latin typeface="Rubik"/>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BCF3-43A7-80E8-4BF8B335AE4F}"/>
                </c:ext>
              </c:extLst>
            </c:dLbl>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Rubik"/>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Sheet1!$I$30:$I$31</c:f>
              <c:strCache>
                <c:ptCount val="2"/>
                <c:pt idx="0">
                  <c:v>Control</c:v>
                </c:pt>
                <c:pt idx="1">
                  <c:v>Readable English</c:v>
                </c:pt>
              </c:strCache>
            </c:strRef>
          </c:cat>
          <c:val>
            <c:numRef>
              <c:f>Sheet1!$J$30:$J$31</c:f>
              <c:numCache>
                <c:formatCode>0%</c:formatCode>
                <c:ptCount val="2"/>
                <c:pt idx="0" formatCode="0.0%">
                  <c:v>7.0000000000000001E-3</c:v>
                </c:pt>
                <c:pt idx="1">
                  <c:v>0.04</c:v>
                </c:pt>
              </c:numCache>
            </c:numRef>
          </c:val>
          <c:extLst>
            <c:ext xmlns:c16="http://schemas.microsoft.com/office/drawing/2014/chart" uri="{C3380CC4-5D6E-409C-BE32-E72D297353CC}">
              <c16:uniqueId val="{00000002-BCF3-43A7-80E8-4BF8B335AE4F}"/>
            </c:ext>
          </c:extLst>
        </c:ser>
        <c:dLbls>
          <c:dLblPos val="outEnd"/>
          <c:showLegendKey val="0"/>
          <c:showVal val="1"/>
          <c:showCatName val="0"/>
          <c:showSerName val="0"/>
          <c:showPercent val="0"/>
          <c:showBubbleSize val="0"/>
        </c:dLbls>
        <c:gapWidth val="219"/>
        <c:overlap val="-27"/>
        <c:axId val="1091516480"/>
        <c:axId val="1091517312"/>
      </c:barChart>
      <c:catAx>
        <c:axId val="109151648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400" b="0" i="0" u="none" strike="noStrike" kern="1200" baseline="0">
                <a:solidFill>
                  <a:srgbClr val="475BAE"/>
                </a:solidFill>
                <a:latin typeface="Rubik"/>
                <a:ea typeface="+mn-ea"/>
                <a:cs typeface="+mn-cs"/>
              </a:defRPr>
            </a:pPr>
            <a:endParaRPr lang="en-US"/>
          </a:p>
        </c:txPr>
        <c:crossAx val="1091517312"/>
        <c:crosses val="autoZero"/>
        <c:auto val="1"/>
        <c:lblAlgn val="ctr"/>
        <c:lblOffset val="100"/>
        <c:noMultiLvlLbl val="0"/>
      </c:catAx>
      <c:valAx>
        <c:axId val="1091517312"/>
        <c:scaling>
          <c:orientation val="minMax"/>
        </c:scaling>
        <c:delete val="1"/>
        <c:axPos val="l"/>
        <c:numFmt formatCode="0.0%" sourceLinked="1"/>
        <c:majorTickMark val="none"/>
        <c:minorTickMark val="none"/>
        <c:tickLblPos val="nextTo"/>
        <c:crossAx val="10915164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Rubik"/>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US" sz="3200">
                <a:solidFill>
                  <a:schemeClr val="bg1"/>
                </a:solidFill>
                <a:latin typeface="Rubik"/>
              </a:rPr>
              <a:t>Reading Comprehension Growth</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barChart>
        <c:barDir val="col"/>
        <c:grouping val="clustered"/>
        <c:varyColors val="0"/>
        <c:ser>
          <c:idx val="0"/>
          <c:order val="0"/>
          <c:spPr>
            <a:solidFill>
              <a:srgbClr val="475BAE"/>
            </a:solidFill>
            <a:ln>
              <a:noFill/>
            </a:ln>
            <a:effectLst/>
          </c:spPr>
          <c:invertIfNegative val="0"/>
          <c:dPt>
            <c:idx val="1"/>
            <c:invertIfNegative val="0"/>
            <c:bubble3D val="0"/>
            <c:spPr>
              <a:solidFill>
                <a:srgbClr val="E4913B"/>
              </a:solidFill>
              <a:ln>
                <a:noFill/>
              </a:ln>
              <a:effectLst/>
            </c:spPr>
            <c:extLst>
              <c:ext xmlns:c16="http://schemas.microsoft.com/office/drawing/2014/chart" uri="{C3380CC4-5D6E-409C-BE32-E72D297353CC}">
                <c16:uniqueId val="{00000001-A230-495F-A978-6E41FC58D2A3}"/>
              </c:ext>
            </c:extLst>
          </c:dPt>
          <c:dLbls>
            <c:dLbl>
              <c:idx val="0"/>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rgbClr val="475BAE"/>
                      </a:solidFill>
                      <a:latin typeface="Rubik"/>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A230-495F-A978-6E41FC58D2A3}"/>
                </c:ext>
              </c:extLst>
            </c:dLbl>
            <c:dLbl>
              <c:idx val="1"/>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rgbClr val="E4913B"/>
                      </a:solidFill>
                      <a:latin typeface="Rubik"/>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A230-495F-A978-6E41FC58D2A3}"/>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Rubik"/>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Sheet1!$A$54:$A$55</c:f>
              <c:strCache>
                <c:ptCount val="2"/>
                <c:pt idx="0">
                  <c:v>Control</c:v>
                </c:pt>
                <c:pt idx="1">
                  <c:v>Readable English</c:v>
                </c:pt>
              </c:strCache>
            </c:strRef>
          </c:cat>
          <c:val>
            <c:numRef>
              <c:f>Sheet1!$B$54:$B$55</c:f>
              <c:numCache>
                <c:formatCode>General</c:formatCode>
                <c:ptCount val="2"/>
                <c:pt idx="0">
                  <c:v>-0.6</c:v>
                </c:pt>
                <c:pt idx="1">
                  <c:v>3.2</c:v>
                </c:pt>
              </c:numCache>
            </c:numRef>
          </c:val>
          <c:extLst>
            <c:ext xmlns:c16="http://schemas.microsoft.com/office/drawing/2014/chart" uri="{C3380CC4-5D6E-409C-BE32-E72D297353CC}">
              <c16:uniqueId val="{00000003-A230-495F-A978-6E41FC58D2A3}"/>
            </c:ext>
          </c:extLst>
        </c:ser>
        <c:dLbls>
          <c:dLblPos val="outEnd"/>
          <c:showLegendKey val="0"/>
          <c:showVal val="1"/>
          <c:showCatName val="0"/>
          <c:showSerName val="0"/>
          <c:showPercent val="0"/>
          <c:showBubbleSize val="0"/>
        </c:dLbls>
        <c:gapWidth val="219"/>
        <c:overlap val="-27"/>
        <c:axId val="1091514816"/>
        <c:axId val="1091514400"/>
      </c:barChart>
      <c:catAx>
        <c:axId val="1091514816"/>
        <c:scaling>
          <c:orientation val="minMax"/>
        </c:scaling>
        <c:delete val="0"/>
        <c:axPos val="b"/>
        <c:numFmt formatCode="General" sourceLinked="1"/>
        <c:majorTickMark val="none"/>
        <c:minorTickMark val="none"/>
        <c:tickLblPos val="low"/>
        <c:spPr>
          <a:solidFill>
            <a:schemeClr val="tx1"/>
          </a:solidFill>
          <a:ln w="9525" cap="flat" cmpd="sng" algn="ctr">
            <a:solidFill>
              <a:srgbClr val="FF0000"/>
            </a:solidFill>
            <a:round/>
          </a:ln>
          <a:effectLst/>
        </c:spPr>
        <c:txPr>
          <a:bodyPr rot="-60000000" spcFirstLastPara="1" vertOverflow="ellipsis" vert="horz" wrap="square" anchor="ctr" anchorCtr="1"/>
          <a:lstStyle/>
          <a:p>
            <a:pPr>
              <a:defRPr sz="2400" b="0" i="0" u="none" strike="noStrike" kern="1200" baseline="0">
                <a:solidFill>
                  <a:srgbClr val="475BAE"/>
                </a:solidFill>
                <a:latin typeface="Rubik"/>
                <a:ea typeface="+mn-ea"/>
                <a:cs typeface="+mn-cs"/>
              </a:defRPr>
            </a:pPr>
            <a:endParaRPr lang="en-US"/>
          </a:p>
        </c:txPr>
        <c:crossAx val="1091514400"/>
        <c:crosses val="autoZero"/>
        <c:auto val="1"/>
        <c:lblAlgn val="ctr"/>
        <c:lblOffset val="100"/>
        <c:noMultiLvlLbl val="0"/>
      </c:catAx>
      <c:valAx>
        <c:axId val="1091514400"/>
        <c:scaling>
          <c:orientation val="minMax"/>
        </c:scaling>
        <c:delete val="1"/>
        <c:axPos val="l"/>
        <c:numFmt formatCode="General" sourceLinked="1"/>
        <c:majorTickMark val="none"/>
        <c:minorTickMark val="none"/>
        <c:tickLblPos val="nextTo"/>
        <c:crossAx val="10915148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3360" b="0" i="0" u="none" strike="noStrike" kern="1200" spc="0" baseline="0">
                <a:solidFill>
                  <a:schemeClr val="bg1"/>
                </a:solidFill>
                <a:latin typeface="Rubik"/>
                <a:ea typeface="+mn-ea"/>
                <a:cs typeface="+mn-cs"/>
              </a:defRPr>
            </a:pPr>
            <a:r>
              <a:rPr lang="en-US" sz="4000" dirty="0"/>
              <a:t>Growth Scale Value Growth</a:t>
            </a:r>
          </a:p>
        </c:rich>
      </c:tx>
      <c:overlay val="0"/>
      <c:spPr>
        <a:noFill/>
        <a:ln>
          <a:noFill/>
        </a:ln>
        <a:effectLst/>
      </c:spPr>
      <c:txPr>
        <a:bodyPr rot="0" spcFirstLastPara="1" vertOverflow="ellipsis" vert="horz" wrap="square" anchor="ctr" anchorCtr="1"/>
        <a:lstStyle/>
        <a:p>
          <a:pPr algn="ctr" rtl="0">
            <a:defRPr sz="3360" b="0" i="0" u="none" strike="noStrike" kern="1200" spc="0" baseline="0">
              <a:solidFill>
                <a:schemeClr val="bg1"/>
              </a:solidFill>
              <a:latin typeface="Rubik"/>
              <a:ea typeface="+mn-ea"/>
              <a:cs typeface="+mn-cs"/>
            </a:defRPr>
          </a:pPr>
          <a:endParaRPr lang="en-US"/>
        </a:p>
      </c:txPr>
    </c:title>
    <c:autoTitleDeleted val="0"/>
    <c:plotArea>
      <c:layout/>
      <c:barChart>
        <c:barDir val="col"/>
        <c:grouping val="clustered"/>
        <c:varyColors val="0"/>
        <c:ser>
          <c:idx val="0"/>
          <c:order val="0"/>
          <c:tx>
            <c:strRef>
              <c:f>Sheet1!$A$3</c:f>
              <c:strCache>
                <c:ptCount val="1"/>
                <c:pt idx="0">
                  <c:v>Control</c:v>
                </c:pt>
              </c:strCache>
            </c:strRef>
          </c:tx>
          <c:spPr>
            <a:solidFill>
              <a:srgbClr val="475BAE"/>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rgbClr val="475BAE"/>
                    </a:solidFill>
                    <a:latin typeface="Rubik"/>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Sheet1!$B$2:$C$2</c:f>
              <c:strCache>
                <c:ptCount val="2"/>
                <c:pt idx="0">
                  <c:v>Fluency</c:v>
                </c:pt>
                <c:pt idx="1">
                  <c:v>Comprehension</c:v>
                </c:pt>
              </c:strCache>
            </c:strRef>
          </c:cat>
          <c:val>
            <c:numRef>
              <c:f>Sheet1!$B$3:$C$3</c:f>
              <c:numCache>
                <c:formatCode>General</c:formatCode>
                <c:ptCount val="2"/>
                <c:pt idx="0">
                  <c:v>2.9</c:v>
                </c:pt>
                <c:pt idx="1">
                  <c:v>0.9</c:v>
                </c:pt>
              </c:numCache>
            </c:numRef>
          </c:val>
          <c:extLst>
            <c:ext xmlns:c16="http://schemas.microsoft.com/office/drawing/2014/chart" uri="{C3380CC4-5D6E-409C-BE32-E72D297353CC}">
              <c16:uniqueId val="{00000000-D04F-4071-88D0-3450B09E0C84}"/>
            </c:ext>
          </c:extLst>
        </c:ser>
        <c:ser>
          <c:idx val="1"/>
          <c:order val="1"/>
          <c:tx>
            <c:strRef>
              <c:f>Sheet1!$A$4</c:f>
              <c:strCache>
                <c:ptCount val="1"/>
                <c:pt idx="0">
                  <c:v>Readable English </c:v>
                </c:pt>
              </c:strCache>
            </c:strRef>
          </c:tx>
          <c:spPr>
            <a:solidFill>
              <a:srgbClr val="E4913B"/>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rgbClr val="E4913B"/>
                    </a:solidFill>
                    <a:latin typeface="Rubik"/>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Sheet1!$B$2:$C$2</c:f>
              <c:strCache>
                <c:ptCount val="2"/>
                <c:pt idx="0">
                  <c:v>Fluency</c:v>
                </c:pt>
                <c:pt idx="1">
                  <c:v>Comprehension</c:v>
                </c:pt>
              </c:strCache>
            </c:strRef>
          </c:cat>
          <c:val>
            <c:numRef>
              <c:f>Sheet1!$B$4:$C$4</c:f>
              <c:numCache>
                <c:formatCode>0</c:formatCode>
                <c:ptCount val="2"/>
                <c:pt idx="0" formatCode="General">
                  <c:v>9.3000000000000007</c:v>
                </c:pt>
                <c:pt idx="1">
                  <c:v>12</c:v>
                </c:pt>
              </c:numCache>
            </c:numRef>
          </c:val>
          <c:extLst>
            <c:ext xmlns:c16="http://schemas.microsoft.com/office/drawing/2014/chart" uri="{C3380CC4-5D6E-409C-BE32-E72D297353CC}">
              <c16:uniqueId val="{00000001-D04F-4071-88D0-3450B09E0C84}"/>
            </c:ext>
          </c:extLst>
        </c:ser>
        <c:dLbls>
          <c:dLblPos val="outEnd"/>
          <c:showLegendKey val="0"/>
          <c:showVal val="1"/>
          <c:showCatName val="0"/>
          <c:showSerName val="0"/>
          <c:showPercent val="0"/>
          <c:showBubbleSize val="0"/>
        </c:dLbls>
        <c:gapWidth val="219"/>
        <c:overlap val="-27"/>
        <c:axId val="1501685136"/>
        <c:axId val="1501685552"/>
      </c:barChart>
      <c:catAx>
        <c:axId val="1501685136"/>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800" b="0" i="0" u="none" strike="noStrike" kern="1200" baseline="0">
                <a:solidFill>
                  <a:schemeClr val="bg1"/>
                </a:solidFill>
                <a:latin typeface="Rubik"/>
                <a:ea typeface="+mn-ea"/>
                <a:cs typeface="+mn-cs"/>
              </a:defRPr>
            </a:pPr>
            <a:endParaRPr lang="en-US"/>
          </a:p>
        </c:txPr>
        <c:crossAx val="1501685552"/>
        <c:crosses val="autoZero"/>
        <c:auto val="1"/>
        <c:lblAlgn val="ctr"/>
        <c:lblOffset val="100"/>
        <c:noMultiLvlLbl val="0"/>
      </c:catAx>
      <c:valAx>
        <c:axId val="1501685552"/>
        <c:scaling>
          <c:orientation val="minMax"/>
        </c:scaling>
        <c:delete val="1"/>
        <c:axPos val="l"/>
        <c:numFmt formatCode="General" sourceLinked="1"/>
        <c:majorTickMark val="none"/>
        <c:minorTickMark val="none"/>
        <c:tickLblPos val="nextTo"/>
        <c:crossAx val="1501685136"/>
        <c:crosses val="autoZero"/>
        <c:crossBetween val="between"/>
      </c:valAx>
      <c:spPr>
        <a:solidFill>
          <a:schemeClr val="tx1"/>
        </a:solidFill>
        <a:ln>
          <a:noFill/>
        </a:ln>
        <a:effectLst/>
      </c:spPr>
    </c:plotArea>
    <c:legend>
      <c:legendPos val="b"/>
      <c:legendEntry>
        <c:idx val="0"/>
        <c:txPr>
          <a:bodyPr rot="0" spcFirstLastPara="1" vertOverflow="ellipsis" vert="horz" wrap="square" anchor="ctr" anchorCtr="1"/>
          <a:lstStyle/>
          <a:p>
            <a:pPr>
              <a:defRPr sz="2400" b="0" i="0" u="none" strike="noStrike" kern="1200" baseline="0">
                <a:solidFill>
                  <a:srgbClr val="475BAE"/>
                </a:solidFill>
                <a:latin typeface="Rubik"/>
                <a:ea typeface="+mn-ea"/>
                <a:cs typeface="+mn-cs"/>
              </a:defRPr>
            </a:pPr>
            <a:endParaRPr lang="en-US"/>
          </a:p>
        </c:txPr>
      </c:legendEntry>
      <c:legendEntry>
        <c:idx val="1"/>
        <c:txPr>
          <a:bodyPr rot="0" spcFirstLastPara="1" vertOverflow="ellipsis" vert="horz" wrap="square" anchor="ctr" anchorCtr="1"/>
          <a:lstStyle/>
          <a:p>
            <a:pPr>
              <a:defRPr sz="2400" b="0" i="0" u="none" strike="noStrike" kern="1200" baseline="0">
                <a:solidFill>
                  <a:srgbClr val="E4913B"/>
                </a:solidFill>
                <a:latin typeface="Rubik"/>
                <a:ea typeface="+mn-ea"/>
                <a:cs typeface="+mn-cs"/>
              </a:defRPr>
            </a:pPr>
            <a:endParaRPr lang="en-US"/>
          </a:p>
        </c:txPr>
      </c:legendEntry>
      <c:overlay val="0"/>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Rubik"/>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tx1"/>
    </a:solidFill>
    <a:ln w="9525" cap="flat" cmpd="sng" algn="ctr">
      <a:noFill/>
      <a:round/>
    </a:ln>
    <a:effectLst/>
  </c:spPr>
  <c:txPr>
    <a:bodyPr/>
    <a:lstStyle/>
    <a:p>
      <a:pPr>
        <a:defRPr sz="2800">
          <a:solidFill>
            <a:schemeClr val="bg1"/>
          </a:solidFill>
          <a:latin typeface="Rubik"/>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4000" b="0" i="0" u="none" strike="noStrike" kern="1200" spc="0" baseline="0">
                <a:solidFill>
                  <a:schemeClr val="bg1"/>
                </a:solidFill>
                <a:latin typeface="Rubik"/>
                <a:ea typeface="+mn-ea"/>
                <a:cs typeface="+mn-cs"/>
              </a:defRPr>
            </a:pPr>
            <a:r>
              <a:rPr lang="en-US" sz="4000"/>
              <a:t>Grade Level Growth</a:t>
            </a:r>
          </a:p>
        </c:rich>
      </c:tx>
      <c:overlay val="0"/>
      <c:spPr>
        <a:noFill/>
        <a:ln>
          <a:noFill/>
        </a:ln>
        <a:effectLst/>
      </c:spPr>
      <c:txPr>
        <a:bodyPr rot="0" spcFirstLastPara="1" vertOverflow="ellipsis" vert="horz" wrap="square" anchor="ctr" anchorCtr="1"/>
        <a:lstStyle/>
        <a:p>
          <a:pPr>
            <a:defRPr sz="4000" b="0" i="0" u="none" strike="noStrike" kern="1200" spc="0" baseline="0">
              <a:solidFill>
                <a:schemeClr val="bg1"/>
              </a:solidFill>
              <a:latin typeface="Rubik"/>
              <a:ea typeface="+mn-ea"/>
              <a:cs typeface="+mn-cs"/>
            </a:defRPr>
          </a:pPr>
          <a:endParaRPr lang="en-US"/>
        </a:p>
      </c:txPr>
    </c:title>
    <c:autoTitleDeleted val="0"/>
    <c:plotArea>
      <c:layout>
        <c:manualLayout>
          <c:layoutTarget val="inner"/>
          <c:xMode val="edge"/>
          <c:yMode val="edge"/>
          <c:x val="3.7767191468881217E-2"/>
          <c:y val="0.16246088367769645"/>
          <c:w val="0.96198182720454717"/>
          <c:h val="0.62510731786781959"/>
        </c:manualLayout>
      </c:layout>
      <c:barChart>
        <c:barDir val="col"/>
        <c:grouping val="clustered"/>
        <c:varyColors val="0"/>
        <c:ser>
          <c:idx val="0"/>
          <c:order val="0"/>
          <c:tx>
            <c:strRef>
              <c:f>Sheet1!$G$3</c:f>
              <c:strCache>
                <c:ptCount val="1"/>
                <c:pt idx="0">
                  <c:v>Control</c:v>
                </c:pt>
              </c:strCache>
            </c:strRef>
          </c:tx>
          <c:spPr>
            <a:solidFill>
              <a:srgbClr val="475BAE"/>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rgbClr val="475BAE"/>
                    </a:solidFill>
                    <a:latin typeface="Rubik"/>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Sheet1!$H$2:$I$2</c:f>
              <c:strCache>
                <c:ptCount val="2"/>
                <c:pt idx="0">
                  <c:v>Fluency</c:v>
                </c:pt>
                <c:pt idx="1">
                  <c:v>Comprehension</c:v>
                </c:pt>
              </c:strCache>
            </c:strRef>
          </c:cat>
          <c:val>
            <c:numRef>
              <c:f>Sheet1!$H$3:$I$3</c:f>
              <c:numCache>
                <c:formatCode>General</c:formatCode>
                <c:ptCount val="2"/>
                <c:pt idx="0" formatCode="0">
                  <c:v>0</c:v>
                </c:pt>
                <c:pt idx="1">
                  <c:v>0.1</c:v>
                </c:pt>
              </c:numCache>
            </c:numRef>
          </c:val>
          <c:extLst>
            <c:ext xmlns:c16="http://schemas.microsoft.com/office/drawing/2014/chart" uri="{C3380CC4-5D6E-409C-BE32-E72D297353CC}">
              <c16:uniqueId val="{00000000-F54A-4C44-BC1D-BA9A7D35C912}"/>
            </c:ext>
          </c:extLst>
        </c:ser>
        <c:ser>
          <c:idx val="1"/>
          <c:order val="1"/>
          <c:tx>
            <c:strRef>
              <c:f>Sheet1!$G$4</c:f>
              <c:strCache>
                <c:ptCount val="1"/>
                <c:pt idx="0">
                  <c:v>Readable English </c:v>
                </c:pt>
              </c:strCache>
            </c:strRef>
          </c:tx>
          <c:spPr>
            <a:solidFill>
              <a:srgbClr val="E4913B"/>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rgbClr val="E4913B"/>
                    </a:solidFill>
                    <a:latin typeface="Rubik"/>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Sheet1!$H$2:$I$2</c:f>
              <c:strCache>
                <c:ptCount val="2"/>
                <c:pt idx="0">
                  <c:v>Fluency</c:v>
                </c:pt>
                <c:pt idx="1">
                  <c:v>Comprehension</c:v>
                </c:pt>
              </c:strCache>
            </c:strRef>
          </c:cat>
          <c:val>
            <c:numRef>
              <c:f>Sheet1!$H$4:$I$4</c:f>
              <c:numCache>
                <c:formatCode>General</c:formatCode>
                <c:ptCount val="2"/>
                <c:pt idx="0">
                  <c:v>0.7</c:v>
                </c:pt>
                <c:pt idx="1">
                  <c:v>1.4</c:v>
                </c:pt>
              </c:numCache>
            </c:numRef>
          </c:val>
          <c:extLst>
            <c:ext xmlns:c16="http://schemas.microsoft.com/office/drawing/2014/chart" uri="{C3380CC4-5D6E-409C-BE32-E72D297353CC}">
              <c16:uniqueId val="{00000001-F54A-4C44-BC1D-BA9A7D35C912}"/>
            </c:ext>
          </c:extLst>
        </c:ser>
        <c:dLbls>
          <c:showLegendKey val="0"/>
          <c:showVal val="0"/>
          <c:showCatName val="0"/>
          <c:showSerName val="0"/>
          <c:showPercent val="0"/>
          <c:showBubbleSize val="0"/>
        </c:dLbls>
        <c:gapWidth val="219"/>
        <c:overlap val="-27"/>
        <c:axId val="1091520224"/>
        <c:axId val="1091527296"/>
      </c:barChart>
      <c:catAx>
        <c:axId val="109152022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800" b="0" i="0" u="none" strike="noStrike" kern="1200" baseline="0">
                <a:solidFill>
                  <a:schemeClr val="bg1"/>
                </a:solidFill>
                <a:latin typeface="Rubik"/>
                <a:ea typeface="+mn-ea"/>
                <a:cs typeface="+mn-cs"/>
              </a:defRPr>
            </a:pPr>
            <a:endParaRPr lang="en-US"/>
          </a:p>
        </c:txPr>
        <c:crossAx val="1091527296"/>
        <c:crosses val="autoZero"/>
        <c:auto val="1"/>
        <c:lblAlgn val="ctr"/>
        <c:lblOffset val="100"/>
        <c:noMultiLvlLbl val="0"/>
      </c:catAx>
      <c:valAx>
        <c:axId val="1091527296"/>
        <c:scaling>
          <c:orientation val="minMax"/>
        </c:scaling>
        <c:delete val="1"/>
        <c:axPos val="l"/>
        <c:numFmt formatCode="0" sourceLinked="1"/>
        <c:majorTickMark val="none"/>
        <c:minorTickMark val="none"/>
        <c:tickLblPos val="nextTo"/>
        <c:crossAx val="109152022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2400" b="0" i="0" u="none" strike="noStrike" kern="1200" baseline="0">
                <a:solidFill>
                  <a:srgbClr val="475BAE"/>
                </a:solidFill>
                <a:latin typeface="Rubik"/>
                <a:ea typeface="+mn-ea"/>
                <a:cs typeface="+mn-cs"/>
              </a:defRPr>
            </a:pPr>
            <a:endParaRPr lang="en-US"/>
          </a:p>
        </c:txPr>
      </c:legendEntry>
      <c:legendEntry>
        <c:idx val="1"/>
        <c:txPr>
          <a:bodyPr rot="0" spcFirstLastPara="1" vertOverflow="ellipsis" vert="horz" wrap="square" anchor="ctr" anchorCtr="1"/>
          <a:lstStyle/>
          <a:p>
            <a:pPr>
              <a:defRPr sz="2400" b="0" i="0" u="none" strike="noStrike" kern="1200" baseline="0">
                <a:solidFill>
                  <a:srgbClr val="E4913B"/>
                </a:solidFill>
                <a:latin typeface="Rubik"/>
                <a:ea typeface="+mn-ea"/>
                <a:cs typeface="+mn-cs"/>
              </a:defRPr>
            </a:pPr>
            <a:endParaRPr lang="en-US"/>
          </a:p>
        </c:txPr>
      </c:legendEntry>
      <c:layout>
        <c:manualLayout>
          <c:xMode val="edge"/>
          <c:yMode val="edge"/>
          <c:x val="0.15427011996405746"/>
          <c:y val="0.89763819513331045"/>
          <c:w val="0.70858938982640263"/>
          <c:h val="0.10236180486668935"/>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Rubik"/>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solidFill>
            <a:schemeClr val="bg1"/>
          </a:solidFill>
          <a:latin typeface="Rubik"/>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2">
  <a:schemeClr val="accent2"/>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4">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0.2429</cdr:x>
      <cdr:y>0.92081</cdr:y>
    </cdr:from>
    <cdr:to>
      <cdr:x>0.28391</cdr:x>
      <cdr:y>0.97455</cdr:y>
    </cdr:to>
    <cdr:sp macro="" textlink="">
      <cdr:nvSpPr>
        <cdr:cNvPr id="2" name="Rectangle 1">
          <a:extLst xmlns:a="http://schemas.openxmlformats.org/drawingml/2006/main">
            <a:ext uri="{FF2B5EF4-FFF2-40B4-BE49-F238E27FC236}">
              <a16:creationId xmlns:a16="http://schemas.microsoft.com/office/drawing/2014/main" id="{520D34A8-9621-FD73-54AC-7A68716F3229}"/>
            </a:ext>
          </a:extLst>
        </cdr:cNvPr>
        <cdr:cNvSpPr/>
      </cdr:nvSpPr>
      <cdr:spPr>
        <a:xfrm xmlns:a="http://schemas.openxmlformats.org/drawingml/2006/main">
          <a:off x="1902941" y="5029201"/>
          <a:ext cx="321275" cy="293472"/>
        </a:xfrm>
        <a:prstGeom xmlns:a="http://schemas.openxmlformats.org/drawingml/2006/main" prst="rect">
          <a:avLst/>
        </a:prstGeom>
        <a:solidFill xmlns:a="http://schemas.openxmlformats.org/drawingml/2006/main">
          <a:schemeClr val="tx1"/>
        </a:solidFill>
        <a:ln xmlns:a="http://schemas.openxmlformats.org/drawingml/2006/main">
          <a:noFill/>
        </a:l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0.43866</cdr:x>
      <cdr:y>0.92081</cdr:y>
    </cdr:from>
    <cdr:to>
      <cdr:x>0.47967</cdr:x>
      <cdr:y>0.97455</cdr:y>
    </cdr:to>
    <cdr:sp macro="" textlink="">
      <cdr:nvSpPr>
        <cdr:cNvPr id="3" name="Rectangle 2">
          <a:extLst xmlns:a="http://schemas.openxmlformats.org/drawingml/2006/main">
            <a:ext uri="{FF2B5EF4-FFF2-40B4-BE49-F238E27FC236}">
              <a16:creationId xmlns:a16="http://schemas.microsoft.com/office/drawing/2014/main" id="{00368048-8140-7CEF-B68F-ED1140B7537E}"/>
            </a:ext>
          </a:extLst>
        </cdr:cNvPr>
        <cdr:cNvSpPr/>
      </cdr:nvSpPr>
      <cdr:spPr>
        <a:xfrm xmlns:a="http://schemas.openxmlformats.org/drawingml/2006/main">
          <a:off x="3436552" y="5029201"/>
          <a:ext cx="321275" cy="293472"/>
        </a:xfrm>
        <a:prstGeom xmlns:a="http://schemas.openxmlformats.org/drawingml/2006/main" prst="rect">
          <a:avLst/>
        </a:prstGeom>
        <a:solidFill xmlns:a="http://schemas.openxmlformats.org/drawingml/2006/main">
          <a:schemeClr val="tx1"/>
        </a:solidFill>
        <a:ln xmlns:a="http://schemas.openxmlformats.org/drawingml/2006/main">
          <a:noFill/>
        </a:l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2423AE4-1CFD-AFB8-66D7-3FF6416B0663}"/>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a:extLst>
              <a:ext uri="{FF2B5EF4-FFF2-40B4-BE49-F238E27FC236}">
                <a16:creationId xmlns:a16="http://schemas.microsoft.com/office/drawing/2014/main" id="{8F219B50-BF9E-E6E3-69B8-1028CD536FEF}"/>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r>
              <a:rPr lang="en-US"/>
              <a:t>10/20/2022</a:t>
            </a:r>
          </a:p>
        </p:txBody>
      </p:sp>
      <p:sp>
        <p:nvSpPr>
          <p:cNvPr id="4" name="Footer Placeholder 3">
            <a:extLst>
              <a:ext uri="{FF2B5EF4-FFF2-40B4-BE49-F238E27FC236}">
                <a16:creationId xmlns:a16="http://schemas.microsoft.com/office/drawing/2014/main" id="{93F4C5F5-5895-319E-AD8F-95B713F33F27}"/>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6F30AB96-B4B3-08F5-009E-A32C0B1A1E35}"/>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75F1C610-C0CC-4C9F-8EE3-910640D8A016}" type="slidenum">
              <a:rPr lang="en-US" smtClean="0"/>
              <a:t>‹#›</a:t>
            </a:fld>
            <a:endParaRPr lang="en-US"/>
          </a:p>
        </p:txBody>
      </p:sp>
    </p:spTree>
    <p:extLst>
      <p:ext uri="{BB962C8B-B14F-4D97-AF65-F5344CB8AC3E}">
        <p14:creationId xmlns:p14="http://schemas.microsoft.com/office/powerpoint/2010/main" val="116891211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r>
              <a:rPr lang="en-US"/>
              <a:t>10/20/2022</a:t>
            </a:r>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BF618EEA-7BB6-E444-8FDF-7013546E1F56}" type="slidenum">
              <a:rPr lang="en-US" smtClean="0"/>
              <a:t>‹#›</a:t>
            </a:fld>
            <a:endParaRPr lang="en-US"/>
          </a:p>
        </p:txBody>
      </p:sp>
    </p:spTree>
    <p:extLst>
      <p:ext uri="{BB962C8B-B14F-4D97-AF65-F5344CB8AC3E}">
        <p14:creationId xmlns:p14="http://schemas.microsoft.com/office/powerpoint/2010/main" val="529812667"/>
      </p:ext>
    </p:extLst>
  </p:cSld>
  <p:clrMap bg1="lt1" tx1="dk1" bg2="lt2" tx2="dk2" accent1="accent1" accent2="accent2" accent3="accent3" accent4="accent4" accent5="accent5" accent6="accent6" hlink="hlink" folHlink="folHlink"/>
  <p:hf hdr="0" ftr="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latin typeface="Rubik"/>
                <a:ea typeface="MS Mincho" panose="02020609040205080304" pitchFamily="49" charset="-128"/>
                <a:cs typeface="Arial" panose="020B0604020202020204" pitchFamily="34" charset="0"/>
              </a:rPr>
              <a:t>Opening  </a:t>
            </a:r>
            <a:endParaRPr lang="en-US" sz="1300" dirty="0">
              <a:latin typeface="Rubik"/>
              <a:ea typeface="MS Mincho" panose="02020609040205080304" pitchFamily="49" charset="-128"/>
              <a:cs typeface="Arial" panose="020B0604020202020204" pitchFamily="34" charset="0"/>
            </a:endParaRPr>
          </a:p>
          <a:p>
            <a:r>
              <a:rPr lang="en-US" sz="1300" dirty="0">
                <a:latin typeface="Rubik"/>
                <a:ea typeface="MS Mincho" panose="02020609040205080304" pitchFamily="49" charset="-128"/>
                <a:cs typeface="Arial" panose="020B0604020202020204" pitchFamily="34" charset="0"/>
              </a:rPr>
              <a:t>Poll the audience:  Who are you?</a:t>
            </a:r>
          </a:p>
          <a:p>
            <a:endParaRPr lang="en-US" sz="1300" dirty="0">
              <a:latin typeface="Rubik"/>
              <a:ea typeface="MS Mincho" panose="02020609040205080304" pitchFamily="49" charset="-128"/>
              <a:cs typeface="Arial" panose="020B0604020202020204" pitchFamily="34" charset="0"/>
            </a:endParaRPr>
          </a:p>
          <a:p>
            <a:r>
              <a:rPr lang="en-US" sz="1300" dirty="0">
                <a:latin typeface="Rubik"/>
                <a:ea typeface="MS Mincho" panose="02020609040205080304" pitchFamily="49" charset="-128"/>
                <a:cs typeface="Arial" panose="020B0604020202020204" pitchFamily="34" charset="0"/>
              </a:rPr>
              <a:t>Who I am.</a:t>
            </a:r>
          </a:p>
          <a:p>
            <a:pPr defTabSz="483306"/>
            <a:r>
              <a:rPr lang="en-US" sz="1300" dirty="0">
                <a:latin typeface="Rubik"/>
                <a:ea typeface="MS Mincho" panose="02020609040205080304" pitchFamily="49" charset="-128"/>
                <a:cs typeface="Arial" panose="020B0604020202020204" pitchFamily="34" charset="0"/>
              </a:rPr>
              <a:t>I am Joanne Coggins, and my husband has severe dyslexia. I have seen the way it has impacted every aspect of his life. Many of our family members have dyslexia, and I have seen my students struggle to be “good at their job” at school while not being able to read well. For 17 years I taught high school English and Spanish, and Elementary ESL and </a:t>
            </a:r>
            <a:r>
              <a:rPr lang="en-US" sz="1300" dirty="0" err="1">
                <a:latin typeface="Rubik"/>
                <a:ea typeface="MS Mincho" panose="02020609040205080304" pitchFamily="49" charset="-128"/>
                <a:cs typeface="Arial" panose="020B0604020202020204" pitchFamily="34" charset="0"/>
              </a:rPr>
              <a:t>SpEd</a:t>
            </a:r>
            <a:r>
              <a:rPr lang="en-US" sz="1300" dirty="0">
                <a:latin typeface="Rubik"/>
                <a:ea typeface="MS Mincho" panose="02020609040205080304" pitchFamily="49" charset="-128"/>
                <a:cs typeface="Arial" panose="020B0604020202020204" pitchFamily="34" charset="0"/>
              </a:rPr>
              <a:t>. I started teaching with a deep commitment to improving the lives of children by helping them be successful in school. Very quickly I decided I needed many more skills and a lot more knowledge to be an effective teacher, so I earned a Masters in Secondary Education. Then I returned to school to earn my PhD in Literacy Studies with a specialization in the assessment and measurement of reading disabilities/dyslexia (As a psychometrician I am a skeptic. I need to see the results and dig through the data to see if this is the best thing I can do for my students). While I was teaching elementary special education, I was able to get $100k in training to effectively teach </a:t>
            </a:r>
            <a:r>
              <a:rPr lang="en-US" sz="1300" dirty="0" err="1">
                <a:latin typeface="Rubik"/>
                <a:ea typeface="MS Mincho" panose="02020609040205080304" pitchFamily="49" charset="-128"/>
                <a:cs typeface="Arial" panose="020B0604020202020204" pitchFamily="34" charset="0"/>
              </a:rPr>
              <a:t>Lindamood</a:t>
            </a:r>
            <a:r>
              <a:rPr lang="en-US" sz="1300" dirty="0">
                <a:latin typeface="Rubik"/>
                <a:ea typeface="MS Mincho" panose="02020609040205080304" pitchFamily="49" charset="-128"/>
                <a:cs typeface="Arial" panose="020B0604020202020204" pitchFamily="34" charset="0"/>
              </a:rPr>
              <a:t>-Bell Learning Systems’ Seeing Stars and Visualizing and Verbalizing reading programs. Using those programs, I was able to help my students with reading disabilities make meaningful reading skills gains. I have committed my life to helping fix the reading crisis in our country. Lives are at stake. I am on a mission to determine the best way we can get all children reading. </a:t>
            </a:r>
          </a:p>
          <a:p>
            <a:pPr defTabSz="483306">
              <a:defRPr/>
            </a:pPr>
            <a:endParaRPr lang="en-US" sz="1300" dirty="0">
              <a:latin typeface="Rubik"/>
              <a:ea typeface="MS Mincho" panose="02020609040205080304" pitchFamily="49" charset="-128"/>
              <a:cs typeface="Arial" panose="020B0604020202020204" pitchFamily="34" charset="0"/>
            </a:endParaRPr>
          </a:p>
          <a:p>
            <a:r>
              <a:rPr lang="en-US" sz="1300" dirty="0">
                <a:latin typeface="Rubik"/>
                <a:ea typeface="MS Mincho" panose="02020609040205080304" pitchFamily="49" charset="-128"/>
                <a:cs typeface="Arial" panose="020B0604020202020204" pitchFamily="34" charset="0"/>
              </a:rPr>
              <a:t>Students with reading disabilities are at a particular disadvantage in school and in life. A hundred years ago someone with low literacy might still be successful, but low literacy now increasingly leads to a life of poverty…or at least a poverty of opportunities. Successful adult workers need a high degree of literacy proficiency. To reach that goal, students need to be able to read and comprehend a variety of texts to build knowledge. Everyone needs to be able to read to continually educate themselves in our changing world.</a:t>
            </a:r>
          </a:p>
          <a:p>
            <a:r>
              <a:rPr lang="en-US" sz="1300" dirty="0">
                <a:latin typeface="Rubik"/>
                <a:ea typeface="MS Mincho" panose="02020609040205080304" pitchFamily="49" charset="-128"/>
                <a:cs typeface="Arial" panose="020B0604020202020204" pitchFamily="34" charset="0"/>
              </a:rPr>
              <a:t> </a:t>
            </a:r>
          </a:p>
          <a:p>
            <a:pPr defTabSz="483306">
              <a:defRPr/>
            </a:pPr>
            <a:r>
              <a:rPr lang="en-US" sz="1300" dirty="0">
                <a:latin typeface="Rubik"/>
                <a:ea typeface="MS Mincho" panose="02020609040205080304" pitchFamily="49" charset="-128"/>
                <a:cs typeface="Arial" panose="020B0604020202020204" pitchFamily="34" charset="0"/>
              </a:rPr>
              <a:t>In this study, students with reading disabilities in grades 3-8 made large reading fluency and reading comprehension gains using Readable English. This happened despite pandemic related school interruptions that led to widespread learning loss or stagnant learning in the control group. Students made significant gains in reading fluency skills. However, student reading comprehension grew phenomenally despite the short length of the study trial. The findings from this large experimental study offer hope for students with diagnosed reading disabilities and other populations such as multilingual learners and students with average and below average reading skills.  </a:t>
            </a:r>
          </a:p>
          <a:p>
            <a:pPr defTabSz="483306">
              <a:defRPr/>
            </a:pPr>
            <a:endParaRPr lang="en-US" sz="1300" dirty="0">
              <a:latin typeface="Rubik"/>
              <a:ea typeface="MS Mincho" panose="02020609040205080304" pitchFamily="49" charset="-128"/>
              <a:cs typeface="Arial" panose="020B0604020202020204" pitchFamily="34" charset="0"/>
            </a:endParaRPr>
          </a:p>
          <a:p>
            <a:r>
              <a:rPr lang="en-US" sz="1300" dirty="0">
                <a:latin typeface="Rubik"/>
                <a:ea typeface="MS Mincho" panose="02020609040205080304" pitchFamily="49" charset="-128"/>
                <a:cs typeface="Arial" panose="020B0604020202020204" pitchFamily="34" charset="0"/>
              </a:rPr>
              <a:t>First, I want to show you how the reading program I researched is designed.  You have not seen anything like this before, and I want you to be thinking about it and making predictions. Would this program work with my students? How well? In which areas? How are some of the ways it might be really useful? As I discuss the study design, program implementation details, and reveal the findings, consider the implications through the lens of your personal experience and expertise.  I will leave time for a robust discussion, and I am counting on your feedback.</a:t>
            </a:r>
          </a:p>
        </p:txBody>
      </p:sp>
      <p:sp>
        <p:nvSpPr>
          <p:cNvPr id="4" name="Slide Number Placeholder 3"/>
          <p:cNvSpPr>
            <a:spLocks noGrp="1"/>
          </p:cNvSpPr>
          <p:nvPr>
            <p:ph type="sldNum" sz="quarter" idx="10"/>
          </p:nvPr>
        </p:nvSpPr>
        <p:spPr/>
        <p:txBody>
          <a:bodyPr/>
          <a:lstStyle/>
          <a:p>
            <a:fld id="{BF618EEA-7BB6-E444-8FDF-7013546E1F56}" type="slidenum">
              <a:rPr lang="en-US" smtClean="0"/>
              <a:t>1</a:t>
            </a:fld>
            <a:endParaRPr lang="en-US"/>
          </a:p>
        </p:txBody>
      </p:sp>
      <p:sp>
        <p:nvSpPr>
          <p:cNvPr id="5" name="Date Placeholder 4">
            <a:extLst>
              <a:ext uri="{FF2B5EF4-FFF2-40B4-BE49-F238E27FC236}">
                <a16:creationId xmlns:a16="http://schemas.microsoft.com/office/drawing/2014/main" id="{ADDF456F-9B23-E03F-B896-F5150CF42020}"/>
              </a:ext>
            </a:extLst>
          </p:cNvPr>
          <p:cNvSpPr>
            <a:spLocks noGrp="1"/>
          </p:cNvSpPr>
          <p:nvPr>
            <p:ph type="dt" idx="1"/>
          </p:nvPr>
        </p:nvSpPr>
        <p:spPr/>
        <p:txBody>
          <a:bodyPr/>
          <a:lstStyle/>
          <a:p>
            <a:r>
              <a:rPr lang="en-US"/>
              <a:t>10/20/2022</a:t>
            </a:r>
          </a:p>
        </p:txBody>
      </p:sp>
    </p:spTree>
    <p:extLst>
      <p:ext uri="{BB962C8B-B14F-4D97-AF65-F5344CB8AC3E}">
        <p14:creationId xmlns:p14="http://schemas.microsoft.com/office/powerpoint/2010/main" val="7388601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ANOVA</a:t>
            </a:r>
          </a:p>
          <a:p>
            <a:endParaRPr lang="en-US" dirty="0">
              <a:latin typeface="Arial" panose="020B0604020202020204" pitchFamily="34" charset="0"/>
              <a:cs typeface="Arial" panose="020B0604020202020204" pitchFamily="34" charset="0"/>
            </a:endParaRPr>
          </a:p>
          <a:p>
            <a:r>
              <a:rPr lang="en-US" i="0" dirty="0">
                <a:latin typeface="Arial" panose="020B0604020202020204" pitchFamily="34" charset="0"/>
                <a:cs typeface="Arial" panose="020B0604020202020204" pitchFamily="34" charset="0"/>
              </a:rPr>
              <a:t>Delta Accuracy	</a:t>
            </a:r>
            <a:r>
              <a:rPr lang="en-US" i="1" dirty="0">
                <a:latin typeface="Arial" panose="020B0604020202020204" pitchFamily="34" charset="0"/>
                <a:cs typeface="Arial" panose="020B0604020202020204" pitchFamily="34" charset="0"/>
              </a:rPr>
              <a:t>P&lt;.001	   F</a:t>
            </a:r>
            <a:r>
              <a:rPr lang="en-US" i="0" dirty="0">
                <a:latin typeface="Arial" panose="020B0604020202020204" pitchFamily="34" charset="0"/>
                <a:cs typeface="Arial" panose="020B0604020202020204" pitchFamily="34" charset="0"/>
              </a:rPr>
              <a:t>(1, 234) = 14.6   eta</a:t>
            </a:r>
            <a:r>
              <a:rPr lang="en-US" i="0" baseline="30000" dirty="0">
                <a:latin typeface="Arial" panose="020B0604020202020204" pitchFamily="34" charset="0"/>
                <a:cs typeface="Arial" panose="020B0604020202020204" pitchFamily="34" charset="0"/>
              </a:rPr>
              <a:t>2</a:t>
            </a:r>
            <a:r>
              <a:rPr lang="en-US" i="0" dirty="0">
                <a:latin typeface="Arial" panose="020B0604020202020204" pitchFamily="34" charset="0"/>
                <a:cs typeface="Arial" panose="020B0604020202020204" pitchFamily="34" charset="0"/>
              </a:rPr>
              <a:t>= .06 medium effect size</a:t>
            </a:r>
          </a:p>
        </p:txBody>
      </p:sp>
      <p:sp>
        <p:nvSpPr>
          <p:cNvPr id="4" name="Slide Number Placeholder 3"/>
          <p:cNvSpPr>
            <a:spLocks noGrp="1"/>
          </p:cNvSpPr>
          <p:nvPr>
            <p:ph type="sldNum" sz="quarter" idx="5"/>
          </p:nvPr>
        </p:nvSpPr>
        <p:spPr/>
        <p:txBody>
          <a:bodyPr/>
          <a:lstStyle/>
          <a:p>
            <a:fld id="{BF618EEA-7BB6-E444-8FDF-7013546E1F56}" type="slidenum">
              <a:rPr lang="en-US" smtClean="0"/>
              <a:t>10</a:t>
            </a:fld>
            <a:endParaRPr lang="en-US"/>
          </a:p>
        </p:txBody>
      </p:sp>
      <p:sp>
        <p:nvSpPr>
          <p:cNvPr id="5" name="Date Placeholder 4">
            <a:extLst>
              <a:ext uri="{FF2B5EF4-FFF2-40B4-BE49-F238E27FC236}">
                <a16:creationId xmlns:a16="http://schemas.microsoft.com/office/drawing/2014/main" id="{41260897-C015-EBD1-C57F-2DFB8D3F91E3}"/>
              </a:ext>
            </a:extLst>
          </p:cNvPr>
          <p:cNvSpPr>
            <a:spLocks noGrp="1"/>
          </p:cNvSpPr>
          <p:nvPr>
            <p:ph type="dt" idx="1"/>
          </p:nvPr>
        </p:nvSpPr>
        <p:spPr/>
        <p:txBody>
          <a:bodyPr/>
          <a:lstStyle/>
          <a:p>
            <a:r>
              <a:rPr lang="en-US"/>
              <a:t>10/20/2022</a:t>
            </a:r>
          </a:p>
        </p:txBody>
      </p:sp>
    </p:spTree>
    <p:extLst>
      <p:ext uri="{BB962C8B-B14F-4D97-AF65-F5344CB8AC3E}">
        <p14:creationId xmlns:p14="http://schemas.microsoft.com/office/powerpoint/2010/main" val="38312547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ANOVA</a:t>
            </a:r>
            <a:endParaRPr lang="en-US" i="0" dirty="0">
              <a:latin typeface="Arial" panose="020B0604020202020204" pitchFamily="34" charset="0"/>
              <a:cs typeface="Arial" panose="020B0604020202020204" pitchFamily="34" charset="0"/>
            </a:endParaRPr>
          </a:p>
          <a:p>
            <a:r>
              <a:rPr lang="en-US" i="0" dirty="0">
                <a:latin typeface="Arial" panose="020B0604020202020204" pitchFamily="34" charset="0"/>
                <a:cs typeface="Arial" panose="020B0604020202020204" pitchFamily="34" charset="0"/>
              </a:rPr>
              <a:t>CCSS Comp Raw 	</a:t>
            </a:r>
            <a:r>
              <a:rPr lang="en-US" i="1" dirty="0">
                <a:latin typeface="Arial" panose="020B0604020202020204" pitchFamily="34" charset="0"/>
                <a:cs typeface="Arial" panose="020B0604020202020204" pitchFamily="34" charset="0"/>
              </a:rPr>
              <a:t>P&lt;.001	   F</a:t>
            </a:r>
            <a:r>
              <a:rPr lang="en-US" i="0" dirty="0">
                <a:latin typeface="Arial" panose="020B0604020202020204" pitchFamily="34" charset="0"/>
                <a:cs typeface="Arial" panose="020B0604020202020204" pitchFamily="34" charset="0"/>
              </a:rPr>
              <a:t>(1, 234) = 40.8   eta</a:t>
            </a:r>
            <a:r>
              <a:rPr lang="en-US" i="0" baseline="30000" dirty="0">
                <a:latin typeface="Arial" panose="020B0604020202020204" pitchFamily="34" charset="0"/>
                <a:cs typeface="Arial" panose="020B0604020202020204" pitchFamily="34" charset="0"/>
              </a:rPr>
              <a:t>2</a:t>
            </a:r>
            <a:r>
              <a:rPr lang="en-US" i="0" dirty="0">
                <a:latin typeface="Arial" panose="020B0604020202020204" pitchFamily="34" charset="0"/>
                <a:cs typeface="Arial" panose="020B0604020202020204" pitchFamily="34" charset="0"/>
              </a:rPr>
              <a:t>= .15 large effect size</a:t>
            </a:r>
          </a:p>
        </p:txBody>
      </p:sp>
      <p:sp>
        <p:nvSpPr>
          <p:cNvPr id="4" name="Slide Number Placeholder 3"/>
          <p:cNvSpPr>
            <a:spLocks noGrp="1"/>
          </p:cNvSpPr>
          <p:nvPr>
            <p:ph type="sldNum" sz="quarter" idx="5"/>
          </p:nvPr>
        </p:nvSpPr>
        <p:spPr/>
        <p:txBody>
          <a:bodyPr/>
          <a:lstStyle/>
          <a:p>
            <a:fld id="{BF618EEA-7BB6-E444-8FDF-7013546E1F56}" type="slidenum">
              <a:rPr lang="en-US" smtClean="0"/>
              <a:t>11</a:t>
            </a:fld>
            <a:endParaRPr lang="en-US"/>
          </a:p>
        </p:txBody>
      </p:sp>
      <p:sp>
        <p:nvSpPr>
          <p:cNvPr id="5" name="Date Placeholder 4">
            <a:extLst>
              <a:ext uri="{FF2B5EF4-FFF2-40B4-BE49-F238E27FC236}">
                <a16:creationId xmlns:a16="http://schemas.microsoft.com/office/drawing/2014/main" id="{39FB5393-0F8D-540D-4414-6A8A9504FE72}"/>
              </a:ext>
            </a:extLst>
          </p:cNvPr>
          <p:cNvSpPr>
            <a:spLocks noGrp="1"/>
          </p:cNvSpPr>
          <p:nvPr>
            <p:ph type="dt" idx="1"/>
          </p:nvPr>
        </p:nvSpPr>
        <p:spPr/>
        <p:txBody>
          <a:bodyPr/>
          <a:lstStyle/>
          <a:p>
            <a:r>
              <a:rPr lang="en-US"/>
              <a:t>10/20/2022</a:t>
            </a:r>
          </a:p>
        </p:txBody>
      </p:sp>
    </p:spTree>
    <p:extLst>
      <p:ext uri="{BB962C8B-B14F-4D97-AF65-F5344CB8AC3E}">
        <p14:creationId xmlns:p14="http://schemas.microsoft.com/office/powerpoint/2010/main" val="1953723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ANOVA</a:t>
            </a:r>
          </a:p>
          <a:p>
            <a:endParaRPr lang="en-US"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ORF	P&lt;.001	   F</a:t>
            </a:r>
            <a:r>
              <a:rPr lang="en-US" i="0" dirty="0">
                <a:latin typeface="Arial" panose="020B0604020202020204" pitchFamily="34" charset="0"/>
                <a:cs typeface="Arial" panose="020B0604020202020204" pitchFamily="34" charset="0"/>
              </a:rPr>
              <a:t>(1, 234) = 21.3   eta</a:t>
            </a:r>
            <a:r>
              <a:rPr lang="en-US" i="0" baseline="30000" dirty="0">
                <a:latin typeface="Arial" panose="020B0604020202020204" pitchFamily="34" charset="0"/>
                <a:cs typeface="Arial" panose="020B0604020202020204" pitchFamily="34" charset="0"/>
              </a:rPr>
              <a:t>2</a:t>
            </a:r>
            <a:r>
              <a:rPr lang="en-US" i="0" dirty="0">
                <a:latin typeface="Arial" panose="020B0604020202020204" pitchFamily="34" charset="0"/>
                <a:cs typeface="Arial" panose="020B0604020202020204" pitchFamily="34" charset="0"/>
              </a:rPr>
              <a:t>= .08 moderate effect size</a:t>
            </a:r>
          </a:p>
          <a:p>
            <a:r>
              <a:rPr lang="en-US" i="0" dirty="0">
                <a:latin typeface="Arial" panose="020B0604020202020204" pitchFamily="34" charset="0"/>
                <a:cs typeface="Arial" panose="020B0604020202020204" pitchFamily="34" charset="0"/>
              </a:rPr>
              <a:t>PC	</a:t>
            </a:r>
            <a:r>
              <a:rPr lang="en-US" i="1" dirty="0">
                <a:latin typeface="Arial" panose="020B0604020202020204" pitchFamily="34" charset="0"/>
                <a:cs typeface="Arial" panose="020B0604020202020204" pitchFamily="34" charset="0"/>
              </a:rPr>
              <a:t>P&lt;.001	   F</a:t>
            </a:r>
            <a:r>
              <a:rPr lang="en-US" i="0" dirty="0">
                <a:latin typeface="Arial" panose="020B0604020202020204" pitchFamily="34" charset="0"/>
                <a:cs typeface="Arial" panose="020B0604020202020204" pitchFamily="34" charset="0"/>
              </a:rPr>
              <a:t>(1, 234) = 57.5   eta</a:t>
            </a:r>
            <a:r>
              <a:rPr lang="en-US" i="0" baseline="30000" dirty="0">
                <a:latin typeface="Arial" panose="020B0604020202020204" pitchFamily="34" charset="0"/>
                <a:cs typeface="Arial" panose="020B0604020202020204" pitchFamily="34" charset="0"/>
              </a:rPr>
              <a:t>2</a:t>
            </a:r>
            <a:r>
              <a:rPr lang="en-US" i="0" dirty="0">
                <a:latin typeface="Arial" panose="020B0604020202020204" pitchFamily="34" charset="0"/>
                <a:cs typeface="Arial" panose="020B0604020202020204" pitchFamily="34" charset="0"/>
              </a:rPr>
              <a:t>= .20 very large effect size</a:t>
            </a:r>
          </a:p>
        </p:txBody>
      </p:sp>
      <p:sp>
        <p:nvSpPr>
          <p:cNvPr id="4" name="Slide Number Placeholder 3"/>
          <p:cNvSpPr>
            <a:spLocks noGrp="1"/>
          </p:cNvSpPr>
          <p:nvPr>
            <p:ph type="sldNum" sz="quarter" idx="5"/>
          </p:nvPr>
        </p:nvSpPr>
        <p:spPr/>
        <p:txBody>
          <a:bodyPr/>
          <a:lstStyle/>
          <a:p>
            <a:fld id="{BF618EEA-7BB6-E444-8FDF-7013546E1F56}" type="slidenum">
              <a:rPr lang="en-US" smtClean="0"/>
              <a:t>12</a:t>
            </a:fld>
            <a:endParaRPr lang="en-US"/>
          </a:p>
        </p:txBody>
      </p:sp>
      <p:sp>
        <p:nvSpPr>
          <p:cNvPr id="5" name="Date Placeholder 4">
            <a:extLst>
              <a:ext uri="{FF2B5EF4-FFF2-40B4-BE49-F238E27FC236}">
                <a16:creationId xmlns:a16="http://schemas.microsoft.com/office/drawing/2014/main" id="{BA4F1EA8-2EA6-EDE2-A8E4-FCF3A6A06B53}"/>
              </a:ext>
            </a:extLst>
          </p:cNvPr>
          <p:cNvSpPr>
            <a:spLocks noGrp="1"/>
          </p:cNvSpPr>
          <p:nvPr>
            <p:ph type="dt" idx="1"/>
          </p:nvPr>
        </p:nvSpPr>
        <p:spPr/>
        <p:txBody>
          <a:bodyPr/>
          <a:lstStyle/>
          <a:p>
            <a:r>
              <a:rPr lang="en-US"/>
              <a:t>10/20/2022</a:t>
            </a:r>
          </a:p>
        </p:txBody>
      </p:sp>
    </p:spTree>
    <p:extLst>
      <p:ext uri="{BB962C8B-B14F-4D97-AF65-F5344CB8AC3E}">
        <p14:creationId xmlns:p14="http://schemas.microsoft.com/office/powerpoint/2010/main" val="638068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ANOVA</a:t>
            </a:r>
          </a:p>
          <a:p>
            <a:endParaRPr lang="en-US"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ORF	P&lt;.001	   F</a:t>
            </a:r>
            <a:r>
              <a:rPr lang="en-US" i="0" dirty="0">
                <a:latin typeface="Arial" panose="020B0604020202020204" pitchFamily="34" charset="0"/>
                <a:cs typeface="Arial" panose="020B0604020202020204" pitchFamily="34" charset="0"/>
              </a:rPr>
              <a:t>(1, 234) = 31.4   eta</a:t>
            </a:r>
            <a:r>
              <a:rPr lang="en-US" i="0" baseline="30000" dirty="0">
                <a:latin typeface="Arial" panose="020B0604020202020204" pitchFamily="34" charset="0"/>
                <a:cs typeface="Arial" panose="020B0604020202020204" pitchFamily="34" charset="0"/>
              </a:rPr>
              <a:t>2</a:t>
            </a:r>
            <a:r>
              <a:rPr lang="en-US" i="0" dirty="0">
                <a:latin typeface="Arial" panose="020B0604020202020204" pitchFamily="34" charset="0"/>
                <a:cs typeface="Arial" panose="020B0604020202020204" pitchFamily="34" charset="0"/>
              </a:rPr>
              <a:t>= .12 large effect size</a:t>
            </a:r>
          </a:p>
          <a:p>
            <a:r>
              <a:rPr lang="en-US" i="0" dirty="0">
                <a:latin typeface="Arial" panose="020B0604020202020204" pitchFamily="34" charset="0"/>
                <a:cs typeface="Arial" panose="020B0604020202020204" pitchFamily="34" charset="0"/>
              </a:rPr>
              <a:t>PC	</a:t>
            </a:r>
            <a:r>
              <a:rPr lang="en-US" i="1" dirty="0">
                <a:latin typeface="Arial" panose="020B0604020202020204" pitchFamily="34" charset="0"/>
                <a:cs typeface="Arial" panose="020B0604020202020204" pitchFamily="34" charset="0"/>
              </a:rPr>
              <a:t>P&lt;.001	   F</a:t>
            </a:r>
            <a:r>
              <a:rPr lang="en-US" i="0" dirty="0">
                <a:latin typeface="Arial" panose="020B0604020202020204" pitchFamily="34" charset="0"/>
                <a:cs typeface="Arial" panose="020B0604020202020204" pitchFamily="34" charset="0"/>
              </a:rPr>
              <a:t>(1, 234) = 48.9   eta</a:t>
            </a:r>
            <a:r>
              <a:rPr lang="en-US" i="0" baseline="30000" dirty="0">
                <a:latin typeface="Arial" panose="020B0604020202020204" pitchFamily="34" charset="0"/>
                <a:cs typeface="Arial" panose="020B0604020202020204" pitchFamily="34" charset="0"/>
              </a:rPr>
              <a:t>2</a:t>
            </a:r>
            <a:r>
              <a:rPr lang="en-US" i="0" dirty="0">
                <a:latin typeface="Arial" panose="020B0604020202020204" pitchFamily="34" charset="0"/>
                <a:cs typeface="Arial" panose="020B0604020202020204" pitchFamily="34" charset="0"/>
              </a:rPr>
              <a:t>= .17 large effect size</a:t>
            </a:r>
          </a:p>
        </p:txBody>
      </p:sp>
      <p:sp>
        <p:nvSpPr>
          <p:cNvPr id="4" name="Slide Number Placeholder 3"/>
          <p:cNvSpPr>
            <a:spLocks noGrp="1"/>
          </p:cNvSpPr>
          <p:nvPr>
            <p:ph type="sldNum" sz="quarter" idx="5"/>
          </p:nvPr>
        </p:nvSpPr>
        <p:spPr/>
        <p:txBody>
          <a:bodyPr/>
          <a:lstStyle/>
          <a:p>
            <a:fld id="{BF618EEA-7BB6-E444-8FDF-7013546E1F56}" type="slidenum">
              <a:rPr lang="en-US" smtClean="0"/>
              <a:t>13</a:t>
            </a:fld>
            <a:endParaRPr lang="en-US"/>
          </a:p>
        </p:txBody>
      </p:sp>
      <p:sp>
        <p:nvSpPr>
          <p:cNvPr id="5" name="Date Placeholder 4">
            <a:extLst>
              <a:ext uri="{FF2B5EF4-FFF2-40B4-BE49-F238E27FC236}">
                <a16:creationId xmlns:a16="http://schemas.microsoft.com/office/drawing/2014/main" id="{81959D00-AFFF-7875-11D8-2344C6CC1E46}"/>
              </a:ext>
            </a:extLst>
          </p:cNvPr>
          <p:cNvSpPr>
            <a:spLocks noGrp="1"/>
          </p:cNvSpPr>
          <p:nvPr>
            <p:ph type="dt" idx="1"/>
          </p:nvPr>
        </p:nvSpPr>
        <p:spPr/>
        <p:txBody>
          <a:bodyPr/>
          <a:lstStyle/>
          <a:p>
            <a:r>
              <a:rPr lang="en-US"/>
              <a:t>10/20/2022</a:t>
            </a:r>
          </a:p>
        </p:txBody>
      </p:sp>
    </p:spTree>
    <p:extLst>
      <p:ext uri="{BB962C8B-B14F-4D97-AF65-F5344CB8AC3E}">
        <p14:creationId xmlns:p14="http://schemas.microsoft.com/office/powerpoint/2010/main" val="2014958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latin typeface="Arial" panose="020B0604020202020204" pitchFamily="34" charset="0"/>
                <a:ea typeface="MS Mincho" panose="02020609040205080304" pitchFamily="49" charset="-128"/>
                <a:cs typeface="Arial" panose="020B0604020202020204" pitchFamily="34" charset="0"/>
              </a:rPr>
              <a:t>Closing Statement:</a:t>
            </a:r>
          </a:p>
          <a:p>
            <a:r>
              <a:rPr lang="en-US" sz="1300" dirty="0">
                <a:latin typeface="Arial" panose="020B0604020202020204" pitchFamily="34" charset="0"/>
                <a:ea typeface="MS Mincho" panose="02020609040205080304" pitchFamily="49" charset="-128"/>
                <a:cs typeface="Arial" panose="020B0604020202020204" pitchFamily="34" charset="0"/>
              </a:rPr>
              <a:t>These study findings indicate that Readable English offers a wealth of opportunity to children who need to learn to read well. Students in this study who used Readable English for half a school year gained 1.4 grade levels in reading comprehension. It will take such accelerated remediation gains to close the reading gaps these students have. I am excited about the ways Readable English can help teachers help students. Not only is Readable English effective, but it is also educationally sustainable. Teachers can implement it easily without having to spend hours figuring out a complicated new intervention. It is scripted, repetitive, and provides spiral instruction. It is based on the Science of Reading, and the conversion tool makes it possible for teachers to use their favorite texts and projects. Keeping those high interest projects and curricula means teachers can focus on how individual students are learning and growing.</a:t>
            </a:r>
          </a:p>
          <a:p>
            <a:r>
              <a:rPr lang="en-US" sz="1300" dirty="0">
                <a:latin typeface="Arial" panose="020B0604020202020204" pitchFamily="34" charset="0"/>
                <a:ea typeface="MS Mincho" panose="02020609040205080304" pitchFamily="49" charset="-128"/>
                <a:cs typeface="Arial" panose="020B0604020202020204" pitchFamily="34" charset="0"/>
              </a:rPr>
              <a:t> </a:t>
            </a:r>
          </a:p>
          <a:p>
            <a:r>
              <a:rPr lang="en-US" sz="1300" dirty="0">
                <a:latin typeface="Arial" panose="020B0604020202020204" pitchFamily="34" charset="0"/>
                <a:ea typeface="MS Mincho" panose="02020609040205080304" pitchFamily="49" charset="-128"/>
                <a:cs typeface="Arial" panose="020B0604020202020204" pitchFamily="34" charset="0"/>
              </a:rPr>
              <a:t>The remediation exercises are designed to strengthen student reading skills by working discrete skills bidirectionally, just as you would lift weights to build muscles. The conversion tool makes English phonetically transparent which means students can read a greater volume of text more quickly, building their word recognition, vocabulary, and content knowledge. Because students can customize the conversion tool to their exact needs, it scaffolds student engagement with and access to text across the curriculum. </a:t>
            </a:r>
          </a:p>
          <a:p>
            <a:endParaRPr lang="en-US" sz="1300" dirty="0">
              <a:latin typeface="Arial" panose="020B0604020202020204" pitchFamily="34" charset="0"/>
              <a:ea typeface="MS Mincho" panose="02020609040205080304" pitchFamily="49" charset="-128"/>
              <a:cs typeface="Arial" panose="020B0604020202020204" pitchFamily="34" charset="0"/>
            </a:endParaRPr>
          </a:p>
          <a:p>
            <a:pPr defTabSz="483306">
              <a:defRPr/>
            </a:pPr>
            <a:r>
              <a:rPr lang="en-US" sz="1300" dirty="0">
                <a:latin typeface="Arial" panose="020B0604020202020204" pitchFamily="34" charset="0"/>
                <a:ea typeface="MS Mincho" panose="02020609040205080304" pitchFamily="49" charset="-128"/>
                <a:cs typeface="Arial" panose="020B0604020202020204" pitchFamily="34" charset="0"/>
              </a:rPr>
              <a:t>After initial remediation with Readable English, pull-out instruction for many students can be drastically reduced. This is because individualized scaffolding is built into the program’s text conversion tool to help students engage with grade level text across the curriculum.  Additionally, this program might be used as an accelerated remediation tool to help get students back on track from pandemic learning loss or other instructional interruptions.  </a:t>
            </a:r>
          </a:p>
          <a:p>
            <a:r>
              <a:rPr lang="en-US" sz="1300" dirty="0">
                <a:latin typeface="Arial" panose="020B0604020202020204" pitchFamily="34" charset="0"/>
                <a:ea typeface="MS Mincho" panose="02020609040205080304" pitchFamily="49" charset="-128"/>
                <a:cs typeface="Arial" panose="020B0604020202020204" pitchFamily="34" charset="0"/>
              </a:rPr>
              <a:t> </a:t>
            </a:r>
          </a:p>
          <a:p>
            <a:r>
              <a:rPr lang="en-US" sz="1300" dirty="0">
                <a:latin typeface="Arial" panose="020B0604020202020204" pitchFamily="34" charset="0"/>
                <a:ea typeface="MS Mincho" panose="02020609040205080304" pitchFamily="49" charset="-128"/>
                <a:cs typeface="Arial" panose="020B0604020202020204" pitchFamily="34" charset="0"/>
              </a:rPr>
              <a:t>Limiting or eliminating the social stigma of pull-out remediation, while enabling students to meaningfully engage in general education classroom learning activities boosts student morale, motivation, self-confidence, and self-esteem. Students’ self-actualization is increased when they use the conversion tool to take control of their own learning.</a:t>
            </a:r>
          </a:p>
          <a:p>
            <a:endParaRPr lang="en-US" sz="1300" dirty="0">
              <a:latin typeface="Arial" panose="020B0604020202020204" pitchFamily="34" charset="0"/>
              <a:ea typeface="MS Mincho" panose="02020609040205080304" pitchFamily="49" charset="-128"/>
              <a:cs typeface="Arial" panose="020B0604020202020204" pitchFamily="34" charset="0"/>
            </a:endParaRPr>
          </a:p>
          <a:p>
            <a:r>
              <a:rPr lang="en-US" sz="1300" dirty="0">
                <a:latin typeface="Arial" panose="020B0604020202020204" pitchFamily="34" charset="0"/>
                <a:ea typeface="MS Mincho" panose="02020609040205080304" pitchFamily="49" charset="-128"/>
                <a:cs typeface="Arial" panose="020B0604020202020204" pitchFamily="34" charset="0"/>
              </a:rPr>
              <a:t>The findings from this study are robust enough that this program merits further study. Though large, this is just a small taste of what could be possible. </a:t>
            </a:r>
          </a:p>
          <a:p>
            <a:endParaRPr lang="en-US" sz="1300" dirty="0">
              <a:latin typeface="Arial" panose="020B0604020202020204" pitchFamily="34" charset="0"/>
              <a:ea typeface="MS Mincho" panose="02020609040205080304" pitchFamily="49" charset="-128"/>
              <a:cs typeface="Arial" panose="020B0604020202020204" pitchFamily="34" charset="0"/>
            </a:endParaRPr>
          </a:p>
          <a:p>
            <a:r>
              <a:rPr lang="en-US" sz="1300" b="1" dirty="0">
                <a:latin typeface="Arial" panose="020B0604020202020204" pitchFamily="34" charset="0"/>
                <a:ea typeface="MS Mincho" panose="02020609040205080304" pitchFamily="49" charset="-128"/>
                <a:cs typeface="Arial" panose="020B0604020202020204" pitchFamily="34" charset="0"/>
              </a:rPr>
              <a:t>Limitations</a:t>
            </a:r>
          </a:p>
          <a:p>
            <a:r>
              <a:rPr lang="en-US" sz="1300" dirty="0">
                <a:latin typeface="Arial" panose="020B0604020202020204" pitchFamily="34" charset="0"/>
                <a:ea typeface="MS Mincho" panose="02020609040205080304" pitchFamily="49" charset="-128"/>
                <a:cs typeface="Arial" panose="020B0604020202020204" pitchFamily="34" charset="0"/>
              </a:rPr>
              <a:t>Rural, white, low SES – need studies with more diverse populations</a:t>
            </a:r>
          </a:p>
          <a:p>
            <a:r>
              <a:rPr lang="en-US" sz="1300" dirty="0">
                <a:latin typeface="Arial" panose="020B0604020202020204" pitchFamily="34" charset="0"/>
                <a:ea typeface="MS Mincho" panose="02020609040205080304" pitchFamily="49" charset="-128"/>
                <a:cs typeface="Arial" panose="020B0604020202020204" pitchFamily="34" charset="0"/>
              </a:rPr>
              <a:t>Need replication studies</a:t>
            </a:r>
          </a:p>
          <a:p>
            <a:r>
              <a:rPr lang="en-US" sz="1300" dirty="0">
                <a:latin typeface="Arial" panose="020B0604020202020204" pitchFamily="34" charset="0"/>
                <a:ea typeface="MS Mincho" panose="02020609040205080304" pitchFamily="49" charset="-128"/>
                <a:cs typeface="Arial" panose="020B0604020202020204" pitchFamily="34" charset="0"/>
              </a:rPr>
              <a:t>Need EL Pop study</a:t>
            </a:r>
          </a:p>
          <a:p>
            <a:r>
              <a:rPr lang="en-US" sz="1300" dirty="0">
                <a:latin typeface="Arial" panose="020B0604020202020204" pitchFamily="34" charset="0"/>
                <a:ea typeface="MS Mincho" panose="02020609040205080304" pitchFamily="49" charset="-128"/>
                <a:cs typeface="Arial" panose="020B0604020202020204" pitchFamily="34" charset="0"/>
              </a:rPr>
              <a:t>Need better tools to track correlations between conversion tool use and word volume and student improvement. Where is the sweet spot?</a:t>
            </a:r>
          </a:p>
          <a:p>
            <a:r>
              <a:rPr lang="en-US" sz="1300" dirty="0">
                <a:latin typeface="Arial" panose="020B0604020202020204" pitchFamily="34" charset="0"/>
                <a:ea typeface="MS Mincho" panose="02020609040205080304" pitchFamily="49" charset="-128"/>
                <a:cs typeface="Arial" panose="020B0604020202020204" pitchFamily="34" charset="0"/>
              </a:rPr>
              <a:t>Need qualitative survey information from students and teachers – What do THEY think?</a:t>
            </a:r>
          </a:p>
          <a:p>
            <a:endParaRPr lang="en-US" sz="1300" dirty="0">
              <a:latin typeface="Arial" panose="020B0604020202020204" pitchFamily="34" charset="0"/>
              <a:ea typeface="MS Mincho" panose="02020609040205080304" pitchFamily="49" charset="-128"/>
              <a:cs typeface="Arial" panose="020B0604020202020204" pitchFamily="34" charset="0"/>
            </a:endParaRPr>
          </a:p>
        </p:txBody>
      </p:sp>
      <p:sp>
        <p:nvSpPr>
          <p:cNvPr id="4" name="Slide Number Placeholder 3"/>
          <p:cNvSpPr>
            <a:spLocks noGrp="1"/>
          </p:cNvSpPr>
          <p:nvPr>
            <p:ph type="sldNum" sz="quarter" idx="10"/>
          </p:nvPr>
        </p:nvSpPr>
        <p:spPr/>
        <p:txBody>
          <a:bodyPr/>
          <a:lstStyle/>
          <a:p>
            <a:fld id="{BF618EEA-7BB6-E444-8FDF-7013546E1F56}" type="slidenum">
              <a:rPr lang="en-US" smtClean="0"/>
              <a:t>14</a:t>
            </a:fld>
            <a:endParaRPr lang="en-US"/>
          </a:p>
        </p:txBody>
      </p:sp>
      <p:sp>
        <p:nvSpPr>
          <p:cNvPr id="5" name="Date Placeholder 4">
            <a:extLst>
              <a:ext uri="{FF2B5EF4-FFF2-40B4-BE49-F238E27FC236}">
                <a16:creationId xmlns:a16="http://schemas.microsoft.com/office/drawing/2014/main" id="{485F7234-EB38-13D4-D0E3-4D425804B55B}"/>
              </a:ext>
            </a:extLst>
          </p:cNvPr>
          <p:cNvSpPr>
            <a:spLocks noGrp="1"/>
          </p:cNvSpPr>
          <p:nvPr>
            <p:ph type="dt" idx="1"/>
          </p:nvPr>
        </p:nvSpPr>
        <p:spPr/>
        <p:txBody>
          <a:bodyPr/>
          <a:lstStyle/>
          <a:p>
            <a:r>
              <a:rPr lang="en-US"/>
              <a:t>10/20/2022</a:t>
            </a:r>
          </a:p>
        </p:txBody>
      </p:sp>
    </p:spTree>
    <p:extLst>
      <p:ext uri="{BB962C8B-B14F-4D97-AF65-F5344CB8AC3E}">
        <p14:creationId xmlns:p14="http://schemas.microsoft.com/office/powerpoint/2010/main" val="15171839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latin typeface="Arial" panose="020B0604020202020204" pitchFamily="34" charset="0"/>
                <a:ea typeface="MS Mincho" panose="02020609040205080304" pitchFamily="49" charset="-128"/>
                <a:cs typeface="Arial" panose="020B0604020202020204" pitchFamily="34" charset="0"/>
              </a:rPr>
              <a:t>Middle School Story – “We all hate reading. Wanna see our book?”</a:t>
            </a:r>
          </a:p>
        </p:txBody>
      </p:sp>
      <p:sp>
        <p:nvSpPr>
          <p:cNvPr id="4" name="Slide Number Placeholder 3"/>
          <p:cNvSpPr>
            <a:spLocks noGrp="1"/>
          </p:cNvSpPr>
          <p:nvPr>
            <p:ph type="sldNum" sz="quarter" idx="10"/>
          </p:nvPr>
        </p:nvSpPr>
        <p:spPr/>
        <p:txBody>
          <a:bodyPr/>
          <a:lstStyle/>
          <a:p>
            <a:fld id="{BF618EEA-7BB6-E444-8FDF-7013546E1F56}" type="slidenum">
              <a:rPr lang="en-US" smtClean="0"/>
              <a:t>15</a:t>
            </a:fld>
            <a:endParaRPr lang="en-US"/>
          </a:p>
        </p:txBody>
      </p:sp>
      <p:sp>
        <p:nvSpPr>
          <p:cNvPr id="5" name="Date Placeholder 4">
            <a:extLst>
              <a:ext uri="{FF2B5EF4-FFF2-40B4-BE49-F238E27FC236}">
                <a16:creationId xmlns:a16="http://schemas.microsoft.com/office/drawing/2014/main" id="{827B7B9B-4F12-A81D-5860-DA47A716E9C3}"/>
              </a:ext>
            </a:extLst>
          </p:cNvPr>
          <p:cNvSpPr>
            <a:spLocks noGrp="1"/>
          </p:cNvSpPr>
          <p:nvPr>
            <p:ph type="dt" idx="1"/>
          </p:nvPr>
        </p:nvSpPr>
        <p:spPr/>
        <p:txBody>
          <a:bodyPr/>
          <a:lstStyle/>
          <a:p>
            <a:r>
              <a:rPr lang="en-US"/>
              <a:t>10/20/2022</a:t>
            </a:r>
          </a:p>
        </p:txBody>
      </p:sp>
    </p:spTree>
    <p:extLst>
      <p:ext uri="{BB962C8B-B14F-4D97-AF65-F5344CB8AC3E}">
        <p14:creationId xmlns:p14="http://schemas.microsoft.com/office/powerpoint/2010/main" val="738860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anose="020B0604020202020204" pitchFamily="34" charset="0"/>
              <a:cs typeface="Arial" panose="020B0604020202020204" pitchFamily="34" charset="0"/>
            </a:endParaRPr>
          </a:p>
          <a:p>
            <a:pPr defTabSz="483306"/>
            <a:r>
              <a:rPr lang="en-US" b="1" dirty="0">
                <a:latin typeface="Arial" panose="020B0604020202020204" pitchFamily="34" charset="0"/>
                <a:cs typeface="Arial" panose="020B0604020202020204" pitchFamily="34" charset="0"/>
              </a:rPr>
              <a:t>Audience Participation – What do you think? </a:t>
            </a:r>
            <a:r>
              <a:rPr lang="en-US" sz="1900" dirty="0">
                <a:latin typeface="Arial" panose="020B0604020202020204" pitchFamily="34" charset="0"/>
                <a:ea typeface="MS Mincho" panose="02020609040205080304" pitchFamily="49" charset="-128"/>
                <a:cs typeface="Arial" panose="020B0604020202020204" pitchFamily="34" charset="0"/>
              </a:rPr>
              <a:t>What are your thoughts? What obstacles or barriers do you see to using Readable English with your Students? How can you see your students best using Readable English?</a:t>
            </a: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What POSSIBILITIES do you see that I have not included here?</a:t>
            </a:r>
          </a:p>
          <a:p>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Key things I saw:</a:t>
            </a:r>
          </a:p>
          <a:p>
            <a:pPr marL="181240" indent="-181240">
              <a:buFont typeface="Arial" panose="020B0604020202020204" pitchFamily="34" charset="0"/>
              <a:buChar char="•"/>
            </a:pPr>
            <a:r>
              <a:rPr lang="en-US" b="0" dirty="0">
                <a:latin typeface="Arial" panose="020B0604020202020204" pitchFamily="34" charset="0"/>
                <a:cs typeface="Arial" panose="020B0604020202020204" pitchFamily="34" charset="0"/>
              </a:rPr>
              <a:t>Faster Orthographic Mapping Process</a:t>
            </a:r>
          </a:p>
          <a:p>
            <a:pPr marL="181240" indent="-181240">
              <a:buFont typeface="Arial" panose="020B0604020202020204" pitchFamily="34" charset="0"/>
              <a:buChar char="•"/>
            </a:pPr>
            <a:r>
              <a:rPr lang="en-US" b="0" dirty="0">
                <a:latin typeface="Arial" panose="020B0604020202020204" pitchFamily="34" charset="0"/>
                <a:cs typeface="Arial" panose="020B0604020202020204" pitchFamily="34" charset="0"/>
              </a:rPr>
              <a:t>Students can read any word in English.</a:t>
            </a:r>
          </a:p>
          <a:p>
            <a:pPr marL="181240" indent="-181240">
              <a:buFont typeface="Arial" panose="020B0604020202020204" pitchFamily="34" charset="0"/>
              <a:buChar char="•"/>
            </a:pPr>
            <a:r>
              <a:rPr lang="en-US" b="0" dirty="0">
                <a:latin typeface="Arial" panose="020B0604020202020204" pitchFamily="34" charset="0"/>
                <a:cs typeface="Arial" panose="020B0604020202020204" pitchFamily="34" charset="0"/>
              </a:rPr>
              <a:t>Word Volume Increase</a:t>
            </a:r>
          </a:p>
          <a:p>
            <a:pPr marL="181240" indent="-181240">
              <a:buFont typeface="Arial" panose="020B0604020202020204" pitchFamily="34" charset="0"/>
              <a:buChar char="•"/>
            </a:pPr>
            <a:r>
              <a:rPr lang="en-US" b="0" dirty="0">
                <a:latin typeface="Arial" panose="020B0604020202020204" pitchFamily="34" charset="0"/>
                <a:cs typeface="Arial" panose="020B0604020202020204" pitchFamily="34" charset="0"/>
              </a:rPr>
              <a:t>Student Confidence</a:t>
            </a:r>
          </a:p>
          <a:p>
            <a:pPr marL="181240" indent="-181240">
              <a:buFont typeface="Arial" panose="020B0604020202020204" pitchFamily="34" charset="0"/>
              <a:buChar char="•"/>
            </a:pPr>
            <a:r>
              <a:rPr lang="en-US" b="0" dirty="0">
                <a:latin typeface="Arial" panose="020B0604020202020204" pitchFamily="34" charset="0"/>
                <a:cs typeface="Arial" panose="020B0604020202020204" pitchFamily="34" charset="0"/>
              </a:rPr>
              <a:t>Intact Spelling – MA</a:t>
            </a:r>
          </a:p>
          <a:p>
            <a:pPr marL="181240" indent="-181240">
              <a:buFont typeface="Arial" panose="020B0604020202020204" pitchFamily="34" charset="0"/>
              <a:buChar char="•"/>
            </a:pPr>
            <a:r>
              <a:rPr lang="en-US" b="0" dirty="0">
                <a:latin typeface="Arial" panose="020B0604020202020204" pitchFamily="34" charset="0"/>
                <a:cs typeface="Arial" panose="020B0604020202020204" pitchFamily="34" charset="0"/>
              </a:rPr>
              <a:t>Less Pull-Out</a:t>
            </a:r>
          </a:p>
          <a:p>
            <a:pPr marL="181240" indent="-181240">
              <a:buFont typeface="Arial" panose="020B0604020202020204" pitchFamily="34" charset="0"/>
              <a:buChar char="•"/>
            </a:pPr>
            <a:r>
              <a:rPr lang="en-US" b="0" dirty="0">
                <a:latin typeface="Arial" panose="020B0604020202020204" pitchFamily="34" charset="0"/>
                <a:cs typeface="Arial" panose="020B0604020202020204" pitchFamily="34" charset="0"/>
              </a:rPr>
              <a:t>Students able to “do their job”</a:t>
            </a:r>
          </a:p>
          <a:p>
            <a:pPr marL="181240" indent="-181240">
              <a:buFont typeface="Arial" panose="020B0604020202020204" pitchFamily="34" charset="0"/>
              <a:buChar char="•"/>
            </a:pPr>
            <a:r>
              <a:rPr lang="en-US" b="0" dirty="0">
                <a:latin typeface="Arial" panose="020B0604020202020204" pitchFamily="34" charset="0"/>
                <a:cs typeface="Arial" panose="020B0604020202020204" pitchFamily="34" charset="0"/>
              </a:rPr>
              <a:t>More class participation </a:t>
            </a:r>
          </a:p>
          <a:p>
            <a:pPr marL="181240" indent="-181240">
              <a:buFont typeface="Arial" panose="020B0604020202020204" pitchFamily="34" charset="0"/>
              <a:buChar char="•"/>
            </a:pPr>
            <a:r>
              <a:rPr lang="en-US" b="0" dirty="0">
                <a:latin typeface="Arial" panose="020B0604020202020204" pitchFamily="34" charset="0"/>
                <a:cs typeface="Arial" panose="020B0604020202020204" pitchFamily="34" charset="0"/>
              </a:rPr>
              <a:t>Maladaptive behaviors decrease</a:t>
            </a:r>
          </a:p>
          <a:p>
            <a:pPr marL="181240" indent="-181240">
              <a:buFont typeface="Arial" panose="020B0604020202020204" pitchFamily="34" charset="0"/>
              <a:buChar char="•"/>
            </a:pPr>
            <a:r>
              <a:rPr lang="en-US" b="0" dirty="0">
                <a:latin typeface="Arial" panose="020B0604020202020204" pitchFamily="34" charset="0"/>
                <a:cs typeface="Arial" panose="020B0604020202020204" pitchFamily="34" charset="0"/>
              </a:rPr>
              <a:t>Less embarrassment </a:t>
            </a:r>
          </a:p>
          <a:p>
            <a:pPr marL="181240" indent="-181240">
              <a:buFont typeface="Arial" panose="020B0604020202020204" pitchFamily="34" charset="0"/>
              <a:buChar char="•"/>
            </a:pPr>
            <a:r>
              <a:rPr lang="en-US" b="0" dirty="0">
                <a:latin typeface="Arial" panose="020B0604020202020204" pitchFamily="34" charset="0"/>
                <a:cs typeface="Arial" panose="020B0604020202020204" pitchFamily="34" charset="0"/>
              </a:rPr>
              <a:t>Assistive technology</a:t>
            </a:r>
          </a:p>
          <a:p>
            <a:pPr marL="181240" indent="-181240">
              <a:buFont typeface="Arial" panose="020B0604020202020204" pitchFamily="34" charset="0"/>
              <a:buChar char="•"/>
            </a:pPr>
            <a:r>
              <a:rPr lang="en-US" b="0" dirty="0">
                <a:latin typeface="Arial" panose="020B0604020202020204" pitchFamily="34" charset="0"/>
                <a:cs typeface="Arial" panose="020B0604020202020204" pitchFamily="34" charset="0"/>
              </a:rPr>
              <a:t>Individual scaffolding</a:t>
            </a:r>
          </a:p>
          <a:p>
            <a:pPr marL="181240" indent="-181240">
              <a:buFont typeface="Arial" panose="020B0604020202020204" pitchFamily="34" charset="0"/>
              <a:buChar char="•"/>
            </a:pPr>
            <a:r>
              <a:rPr lang="en-US" b="0" dirty="0">
                <a:latin typeface="Arial" panose="020B0604020202020204" pitchFamily="34" charset="0"/>
                <a:cs typeface="Arial" panose="020B0604020202020204" pitchFamily="34" charset="0"/>
              </a:rPr>
              <a:t>English Learners</a:t>
            </a:r>
          </a:p>
          <a:p>
            <a:pPr marL="181240" indent="-181240">
              <a:buFont typeface="Arial" panose="020B0604020202020204" pitchFamily="34" charset="0"/>
              <a:buChar char="•"/>
            </a:pPr>
            <a:r>
              <a:rPr lang="en-US" b="0" dirty="0">
                <a:latin typeface="Arial" panose="020B0604020202020204" pitchFamily="34" charset="0"/>
                <a:cs typeface="Arial" panose="020B0604020202020204" pitchFamily="34" charset="0"/>
              </a:rPr>
              <a:t>Adult Learners</a:t>
            </a:r>
          </a:p>
          <a:p>
            <a:pPr marL="181240" indent="-181240">
              <a:buFont typeface="Arial" panose="020B0604020202020204" pitchFamily="34" charset="0"/>
              <a:buChar char="•"/>
            </a:pPr>
            <a:r>
              <a:rPr lang="en-US" b="0" dirty="0">
                <a:latin typeface="Arial" panose="020B0604020202020204" pitchFamily="34" charset="0"/>
                <a:cs typeface="Arial" panose="020B0604020202020204" pitchFamily="34" charset="0"/>
              </a:rPr>
              <a:t>Leverage volunteers/other teachers to help teach using RE</a:t>
            </a:r>
          </a:p>
          <a:p>
            <a:pPr marL="181240" indent="-181240">
              <a:buFont typeface="Arial" panose="020B0604020202020204" pitchFamily="34" charset="0"/>
              <a:buChar char="•"/>
            </a:pPr>
            <a:r>
              <a:rPr lang="en-US" b="0" dirty="0">
                <a:latin typeface="Arial" panose="020B0604020202020204" pitchFamily="34" charset="0"/>
                <a:cs typeface="Arial" panose="020B0604020202020204" pitchFamily="34" charset="0"/>
              </a:rPr>
              <a:t>Increased engagement (behavior changes before attitude)</a:t>
            </a:r>
          </a:p>
          <a:p>
            <a:endParaRPr lang="en-US" b="0" dirty="0">
              <a:latin typeface="Arial" panose="020B0604020202020204" pitchFamily="34" charset="0"/>
              <a:cs typeface="Arial" panose="020B0604020202020204" pitchFamily="34" charset="0"/>
            </a:endParaRPr>
          </a:p>
          <a:p>
            <a:endParaRPr lang="en-US" b="0" dirty="0">
              <a:latin typeface="Arial" panose="020B0604020202020204" pitchFamily="34" charset="0"/>
              <a:cs typeface="Arial" panose="020B0604020202020204" pitchFamily="34" charset="0"/>
            </a:endParaRPr>
          </a:p>
          <a:p>
            <a:r>
              <a:rPr lang="en-US" b="0" dirty="0">
                <a:latin typeface="Arial" panose="020B0604020202020204" pitchFamily="34" charset="0"/>
                <a:cs typeface="Arial" panose="020B0604020202020204" pitchFamily="34" charset="0"/>
              </a:rPr>
              <a:t>When I first saw this graphic 3 years ago several thoughts flew through my head. 1) Orthographic mapping is going to be so much faster! Students will be able to pronounce any word once they know the system. 2) They will be able to read a greater volume of words to close their reading gaps. 3) The spelling is maintained! Morphological awareness will aid in figuring out what unknown words mean.  4) My dyslexic students will really benefit from this. 5) My older students will not need as much pull-out instruction AND they will be able to read grade level content in their classes!  6) Students will be able to participate in class projects and group work ACROSS THE CURRICULUM!!! 7) As their confidence improves, their maladaptive behaviors should subside. No more embarrassment factor. This becomes assistive technology.</a:t>
            </a:r>
          </a:p>
        </p:txBody>
      </p:sp>
      <p:sp>
        <p:nvSpPr>
          <p:cNvPr id="4" name="Slide Number Placeholder 3"/>
          <p:cNvSpPr>
            <a:spLocks noGrp="1"/>
          </p:cNvSpPr>
          <p:nvPr>
            <p:ph type="sldNum" sz="quarter" idx="10"/>
          </p:nvPr>
        </p:nvSpPr>
        <p:spPr/>
        <p:txBody>
          <a:bodyPr/>
          <a:lstStyle/>
          <a:p>
            <a:fld id="{BF618EEA-7BB6-E444-8FDF-7013546E1F56}" type="slidenum">
              <a:rPr lang="en-US" smtClean="0"/>
              <a:t>16</a:t>
            </a:fld>
            <a:endParaRPr lang="en-US"/>
          </a:p>
        </p:txBody>
      </p:sp>
      <p:sp>
        <p:nvSpPr>
          <p:cNvPr id="5" name="Date Placeholder 4">
            <a:extLst>
              <a:ext uri="{FF2B5EF4-FFF2-40B4-BE49-F238E27FC236}">
                <a16:creationId xmlns:a16="http://schemas.microsoft.com/office/drawing/2014/main" id="{4AA62D09-96EB-F4B8-DA65-9B54639A4A5F}"/>
              </a:ext>
            </a:extLst>
          </p:cNvPr>
          <p:cNvSpPr>
            <a:spLocks noGrp="1"/>
          </p:cNvSpPr>
          <p:nvPr>
            <p:ph type="dt" idx="1"/>
          </p:nvPr>
        </p:nvSpPr>
        <p:spPr/>
        <p:txBody>
          <a:bodyPr/>
          <a:lstStyle/>
          <a:p>
            <a:r>
              <a:rPr lang="en-US"/>
              <a:t>10/20/2022</a:t>
            </a:r>
          </a:p>
        </p:txBody>
      </p:sp>
    </p:spTree>
    <p:extLst>
      <p:ext uri="{BB962C8B-B14F-4D97-AF65-F5344CB8AC3E}">
        <p14:creationId xmlns:p14="http://schemas.microsoft.com/office/powerpoint/2010/main" val="17362114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Help me do more of what works and less of what doesn’t. (Presentation Survey)</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Presentation PDF at RightingReading.com</a:t>
            </a:r>
          </a:p>
        </p:txBody>
      </p:sp>
      <p:sp>
        <p:nvSpPr>
          <p:cNvPr id="4" name="Slide Number Placeholder 3"/>
          <p:cNvSpPr>
            <a:spLocks noGrp="1"/>
          </p:cNvSpPr>
          <p:nvPr>
            <p:ph type="sldNum" sz="quarter" idx="10"/>
          </p:nvPr>
        </p:nvSpPr>
        <p:spPr/>
        <p:txBody>
          <a:bodyPr/>
          <a:lstStyle/>
          <a:p>
            <a:fld id="{BF618EEA-7BB6-E444-8FDF-7013546E1F56}" type="slidenum">
              <a:rPr lang="en-US" smtClean="0"/>
              <a:t>17</a:t>
            </a:fld>
            <a:endParaRPr lang="en-US"/>
          </a:p>
        </p:txBody>
      </p:sp>
      <p:sp>
        <p:nvSpPr>
          <p:cNvPr id="5" name="Date Placeholder 4">
            <a:extLst>
              <a:ext uri="{FF2B5EF4-FFF2-40B4-BE49-F238E27FC236}">
                <a16:creationId xmlns:a16="http://schemas.microsoft.com/office/drawing/2014/main" id="{EE97C3B7-495D-ADA5-EFAB-0213BF775787}"/>
              </a:ext>
            </a:extLst>
          </p:cNvPr>
          <p:cNvSpPr>
            <a:spLocks noGrp="1"/>
          </p:cNvSpPr>
          <p:nvPr>
            <p:ph type="dt" idx="1"/>
          </p:nvPr>
        </p:nvSpPr>
        <p:spPr/>
        <p:txBody>
          <a:bodyPr/>
          <a:lstStyle/>
          <a:p>
            <a:r>
              <a:rPr lang="en-US"/>
              <a:t>10/20/2022</a:t>
            </a:r>
          </a:p>
        </p:txBody>
      </p:sp>
    </p:spTree>
    <p:extLst>
      <p:ext uri="{BB962C8B-B14F-4D97-AF65-F5344CB8AC3E}">
        <p14:creationId xmlns:p14="http://schemas.microsoft.com/office/powerpoint/2010/main" val="3904412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Wanting to see if Readable English had the potential I </a:t>
            </a:r>
            <a:r>
              <a:rPr lang="en-US" i="1" dirty="0">
                <a:latin typeface="Arial" panose="020B0604020202020204" pitchFamily="34" charset="0"/>
                <a:cs typeface="Arial" panose="020B0604020202020204" pitchFamily="34" charset="0"/>
              </a:rPr>
              <a:t>thought</a:t>
            </a:r>
            <a:r>
              <a:rPr lang="en-US" i="0" dirty="0">
                <a:latin typeface="Arial" panose="020B0604020202020204" pitchFamily="34" charset="0"/>
                <a:cs typeface="Arial" panose="020B0604020202020204" pitchFamily="34" charset="0"/>
              </a:rPr>
              <a:t> I saw, I recruited my former 5</a:t>
            </a:r>
            <a:r>
              <a:rPr lang="en-US" i="0" baseline="30000" dirty="0">
                <a:latin typeface="Arial" panose="020B0604020202020204" pitchFamily="34" charset="0"/>
                <a:cs typeface="Arial" panose="020B0604020202020204" pitchFamily="34" charset="0"/>
              </a:rPr>
              <a:t>th</a:t>
            </a:r>
            <a:r>
              <a:rPr lang="en-US" i="0" dirty="0">
                <a:latin typeface="Arial" panose="020B0604020202020204" pitchFamily="34" charset="0"/>
                <a:cs typeface="Arial" panose="020B0604020202020204" pitchFamily="34" charset="0"/>
              </a:rPr>
              <a:t> graders.  Schools were closed and parents were willing to let me work with the kids online. (It was SO GREAT TO WORK WITH THEM!) Here are two of the dream team of 8 students I worked with from March through the summer of 2020.  Carter and Beau (Their parents have signed a release so I can tell you this story.) both struggle with dyslexia, but they have great background knowledge and curiosity. I had worked with them through 4</a:t>
            </a:r>
            <a:r>
              <a:rPr lang="en-US" i="0" baseline="30000" dirty="0">
                <a:latin typeface="Arial" panose="020B0604020202020204" pitchFamily="34" charset="0"/>
                <a:cs typeface="Arial" panose="020B0604020202020204" pitchFamily="34" charset="0"/>
              </a:rPr>
              <a:t>th</a:t>
            </a:r>
            <a:r>
              <a:rPr lang="en-US" i="0" dirty="0">
                <a:latin typeface="Arial" panose="020B0604020202020204" pitchFamily="34" charset="0"/>
                <a:cs typeface="Arial" panose="020B0604020202020204" pitchFamily="34" charset="0"/>
              </a:rPr>
              <a:t> grade and they made tremendous progress with reading fluency, but they had plateaued.  Their working memory, and listening and reading comprehension were all very good. They made huge reading gains after 3 months of Readable English. Carter told me in July, “I was afraid to go to middle school, but now I know I am ready. I will be able to read anything we are doing in class as long as I can use the conversion tool.”</a:t>
            </a:r>
          </a:p>
          <a:p>
            <a:endParaRPr lang="en-US" i="0" dirty="0">
              <a:latin typeface="Arial" panose="020B0604020202020204" pitchFamily="34" charset="0"/>
              <a:cs typeface="Arial" panose="020B0604020202020204" pitchFamily="34" charset="0"/>
            </a:endParaRPr>
          </a:p>
          <a:p>
            <a:r>
              <a:rPr lang="en-US" i="0" dirty="0">
                <a:latin typeface="Arial" panose="020B0604020202020204" pitchFamily="34" charset="0"/>
                <a:cs typeface="Arial" panose="020B0604020202020204" pitchFamily="34" charset="0"/>
              </a:rPr>
              <a:t>I’m a skeptic. These results seemed too good to be true. I’m going to do a study to see </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F618EEA-7BB6-E444-8FDF-7013546E1F56}" type="slidenum">
              <a:rPr lang="en-US" smtClean="0"/>
              <a:t>2</a:t>
            </a:fld>
            <a:endParaRPr lang="en-US"/>
          </a:p>
        </p:txBody>
      </p:sp>
      <p:sp>
        <p:nvSpPr>
          <p:cNvPr id="5" name="Date Placeholder 4">
            <a:extLst>
              <a:ext uri="{FF2B5EF4-FFF2-40B4-BE49-F238E27FC236}">
                <a16:creationId xmlns:a16="http://schemas.microsoft.com/office/drawing/2014/main" id="{8FE93BBE-2B52-0200-BC40-F99540B6D3BA}"/>
              </a:ext>
            </a:extLst>
          </p:cNvPr>
          <p:cNvSpPr>
            <a:spLocks noGrp="1"/>
          </p:cNvSpPr>
          <p:nvPr>
            <p:ph type="dt" idx="1"/>
          </p:nvPr>
        </p:nvSpPr>
        <p:spPr/>
        <p:txBody>
          <a:bodyPr/>
          <a:lstStyle/>
          <a:p>
            <a:r>
              <a:rPr lang="en-US"/>
              <a:t>10/20/2022</a:t>
            </a:r>
          </a:p>
        </p:txBody>
      </p:sp>
    </p:spTree>
    <p:extLst>
      <p:ext uri="{BB962C8B-B14F-4D97-AF65-F5344CB8AC3E}">
        <p14:creationId xmlns:p14="http://schemas.microsoft.com/office/powerpoint/2010/main" val="1469007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Description of Program</a:t>
            </a:r>
          </a:p>
          <a:p>
            <a:r>
              <a:rPr lang="en-US" dirty="0">
                <a:latin typeface="Arial" panose="020B0604020202020204" pitchFamily="34" charset="0"/>
                <a:cs typeface="Arial" panose="020B0604020202020204" pitchFamily="34" charset="0"/>
              </a:rPr>
              <a:t>Readable English includes all the structured literacy elements many other reading programs provide (including the reading program used in the control group).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Students work at the </a:t>
            </a:r>
            <a:r>
              <a:rPr lang="en-US" b="1" dirty="0">
                <a:latin typeface="Arial" panose="020B0604020202020204" pitchFamily="34" charset="0"/>
                <a:cs typeface="Arial" panose="020B0604020202020204" pitchFamily="34" charset="0"/>
              </a:rPr>
              <a:t>word level</a:t>
            </a:r>
            <a:r>
              <a:rPr lang="en-US" dirty="0">
                <a:latin typeface="Arial" panose="020B0604020202020204" pitchFamily="34" charset="0"/>
                <a:cs typeface="Arial" panose="020B0604020202020204" pitchFamily="34" charset="0"/>
              </a:rPr>
              <a:t>, then with </a:t>
            </a:r>
            <a:r>
              <a:rPr lang="en-US" b="1" dirty="0">
                <a:latin typeface="Arial" panose="020B0604020202020204" pitchFamily="34" charset="0"/>
                <a:cs typeface="Arial" panose="020B0604020202020204" pitchFamily="34" charset="0"/>
              </a:rPr>
              <a:t>connected text</a:t>
            </a:r>
            <a:r>
              <a:rPr lang="en-US" dirty="0">
                <a:latin typeface="Arial" panose="020B0604020202020204" pitchFamily="34" charset="0"/>
                <a:cs typeface="Arial" panose="020B0604020202020204" pitchFamily="34" charset="0"/>
              </a:rPr>
              <a:t>, then with </a:t>
            </a:r>
            <a:r>
              <a:rPr lang="en-US" b="1" dirty="0">
                <a:latin typeface="Arial" panose="020B0604020202020204" pitchFamily="34" charset="0"/>
                <a:cs typeface="Arial" panose="020B0604020202020204" pitchFamily="34" charset="0"/>
              </a:rPr>
              <a:t>increasingly complex text in various genres</a:t>
            </a:r>
            <a:r>
              <a:rPr lang="en-US" dirty="0">
                <a:latin typeface="Arial" panose="020B0604020202020204" pitchFamily="34" charset="0"/>
                <a:cs typeface="Arial" panose="020B0604020202020204" pitchFamily="34" charset="0"/>
              </a:rPr>
              <a:t>. The program benchmarks students on grade level to identify their reading levels, and then students are progress monitored at their instructional level.</a:t>
            </a:r>
          </a:p>
        </p:txBody>
      </p:sp>
      <p:sp>
        <p:nvSpPr>
          <p:cNvPr id="4" name="Slide Number Placeholder 3"/>
          <p:cNvSpPr>
            <a:spLocks noGrp="1"/>
          </p:cNvSpPr>
          <p:nvPr>
            <p:ph type="sldNum" sz="quarter" idx="10"/>
          </p:nvPr>
        </p:nvSpPr>
        <p:spPr/>
        <p:txBody>
          <a:bodyPr/>
          <a:lstStyle/>
          <a:p>
            <a:fld id="{BF618EEA-7BB6-E444-8FDF-7013546E1F56}" type="slidenum">
              <a:rPr lang="en-US" smtClean="0"/>
              <a:t>3</a:t>
            </a:fld>
            <a:endParaRPr lang="en-US"/>
          </a:p>
        </p:txBody>
      </p:sp>
      <p:sp>
        <p:nvSpPr>
          <p:cNvPr id="5" name="Date Placeholder 4">
            <a:extLst>
              <a:ext uri="{FF2B5EF4-FFF2-40B4-BE49-F238E27FC236}">
                <a16:creationId xmlns:a16="http://schemas.microsoft.com/office/drawing/2014/main" id="{1B43D98D-737C-62DD-50E2-D52031699B41}"/>
              </a:ext>
            </a:extLst>
          </p:cNvPr>
          <p:cNvSpPr>
            <a:spLocks noGrp="1"/>
          </p:cNvSpPr>
          <p:nvPr>
            <p:ph type="dt" idx="1"/>
          </p:nvPr>
        </p:nvSpPr>
        <p:spPr/>
        <p:txBody>
          <a:bodyPr/>
          <a:lstStyle/>
          <a:p>
            <a:r>
              <a:rPr lang="en-US"/>
              <a:t>10/20/2022</a:t>
            </a:r>
          </a:p>
        </p:txBody>
      </p:sp>
    </p:spTree>
    <p:extLst>
      <p:ext uri="{BB962C8B-B14F-4D97-AF65-F5344CB8AC3E}">
        <p14:creationId xmlns:p14="http://schemas.microsoft.com/office/powerpoint/2010/main" val="738860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latin typeface="Arial" panose="020B0604020202020204" pitchFamily="34" charset="0"/>
                <a:cs typeface="Arial" panose="020B0604020202020204" pitchFamily="34" charset="0"/>
              </a:rPr>
              <a:t>English is hard and how RE makes it phonetic.</a:t>
            </a:r>
          </a:p>
          <a:p>
            <a:endParaRPr lang="en-US" b="0" dirty="0">
              <a:latin typeface="Arial" panose="020B0604020202020204" pitchFamily="34" charset="0"/>
              <a:cs typeface="Arial" panose="020B0604020202020204" pitchFamily="34" charset="0"/>
            </a:endParaRPr>
          </a:p>
          <a:p>
            <a:r>
              <a:rPr lang="en-US" b="0" dirty="0">
                <a:latin typeface="Arial" panose="020B0604020202020204" pitchFamily="34" charset="0"/>
                <a:cs typeface="Arial" panose="020B0604020202020204" pitchFamily="34" charset="0"/>
              </a:rPr>
              <a:t>Elegant solution </a:t>
            </a:r>
          </a:p>
          <a:p>
            <a:r>
              <a:rPr lang="en-US" b="0" dirty="0">
                <a:latin typeface="Arial" panose="020B0604020202020204" pitchFamily="34" charset="0"/>
                <a:cs typeface="Arial" panose="020B0604020202020204" pitchFamily="34" charset="0"/>
              </a:rPr>
              <a:t>Cognitive load</a:t>
            </a:r>
          </a:p>
          <a:p>
            <a:r>
              <a:rPr lang="en-US" b="0" dirty="0">
                <a:latin typeface="Arial" panose="020B0604020202020204" pitchFamily="34" charset="0"/>
                <a:cs typeface="Arial" panose="020B0604020202020204" pitchFamily="34" charset="0"/>
              </a:rPr>
              <a:t>Training wheels for reading</a:t>
            </a:r>
          </a:p>
        </p:txBody>
      </p:sp>
      <p:sp>
        <p:nvSpPr>
          <p:cNvPr id="4" name="Date Placeholder 3"/>
          <p:cNvSpPr>
            <a:spLocks noGrp="1"/>
          </p:cNvSpPr>
          <p:nvPr>
            <p:ph type="dt" idx="1"/>
          </p:nvPr>
        </p:nvSpPr>
        <p:spPr/>
        <p:txBody>
          <a:bodyPr/>
          <a:lstStyle/>
          <a:p>
            <a:r>
              <a:rPr lang="en-US"/>
              <a:t>10/20/2022</a:t>
            </a:r>
          </a:p>
        </p:txBody>
      </p:sp>
      <p:sp>
        <p:nvSpPr>
          <p:cNvPr id="5" name="Slide Number Placeholder 4"/>
          <p:cNvSpPr>
            <a:spLocks noGrp="1"/>
          </p:cNvSpPr>
          <p:nvPr>
            <p:ph type="sldNum" sz="quarter" idx="5"/>
          </p:nvPr>
        </p:nvSpPr>
        <p:spPr/>
        <p:txBody>
          <a:bodyPr/>
          <a:lstStyle/>
          <a:p>
            <a:fld id="{BF618EEA-7BB6-E444-8FDF-7013546E1F56}" type="slidenum">
              <a:rPr lang="en-US" smtClean="0"/>
              <a:t>4</a:t>
            </a:fld>
            <a:endParaRPr lang="en-US"/>
          </a:p>
        </p:txBody>
      </p:sp>
    </p:spTree>
    <p:extLst>
      <p:ext uri="{BB962C8B-B14F-4D97-AF65-F5344CB8AC3E}">
        <p14:creationId xmlns:p14="http://schemas.microsoft.com/office/powerpoint/2010/main" val="60252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Using a set of 21 glyphs (see Happy Face), every word in English becomes 100% phonetic. Letters that do not follow their primary or short sound have a glyph. Unspoken </a:t>
            </a:r>
            <a:r>
              <a:rPr lang="en-US" dirty="0" err="1">
                <a:latin typeface="Arial" panose="020B0604020202020204" pitchFamily="34" charset="0"/>
                <a:cs typeface="Arial" panose="020B0604020202020204" pitchFamily="34" charset="0"/>
              </a:rPr>
              <a:t>lett</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Scripted with teaching guides and lesson plans</a:t>
            </a:r>
          </a:p>
          <a:p>
            <a:r>
              <a:rPr lang="en-US" dirty="0">
                <a:latin typeface="Arial" panose="020B0604020202020204" pitchFamily="34" charset="0"/>
                <a:cs typeface="Arial" panose="020B0604020202020204" pitchFamily="34" charset="0"/>
              </a:rPr>
              <a:t>It is scripted, and teaching guides are included, which makes it very </a:t>
            </a:r>
            <a:r>
              <a:rPr lang="en-US" b="1" dirty="0">
                <a:latin typeface="Arial" panose="020B0604020202020204" pitchFamily="34" charset="0"/>
                <a:cs typeface="Arial" panose="020B0604020202020204" pitchFamily="34" charset="0"/>
              </a:rPr>
              <a:t>easy for teachers to use the program with fidelity</a:t>
            </a:r>
            <a:r>
              <a:rPr lang="en-US" dirty="0">
                <a:latin typeface="Arial" panose="020B0604020202020204" pitchFamily="34" charset="0"/>
                <a:cs typeface="Arial" panose="020B0604020202020204" pitchFamily="34" charset="0"/>
              </a:rPr>
              <a:t>. The instructional path and online tools are intuitive, making the program easy to implement. Teachers don’t spend any time making </a:t>
            </a:r>
            <a:r>
              <a:rPr lang="en-US" b="1" dirty="0">
                <a:latin typeface="Arial" panose="020B0604020202020204" pitchFamily="34" charset="0"/>
                <a:cs typeface="Arial" panose="020B0604020202020204" pitchFamily="34" charset="0"/>
              </a:rPr>
              <a:t>independent workstations </a:t>
            </a:r>
            <a:r>
              <a:rPr lang="en-US" dirty="0">
                <a:latin typeface="Arial" panose="020B0604020202020204" pitchFamily="34" charset="0"/>
                <a:cs typeface="Arial" panose="020B0604020202020204" pitchFamily="34" charset="0"/>
              </a:rPr>
              <a:t>or creating lesson plans. Students receive </a:t>
            </a:r>
            <a:r>
              <a:rPr lang="en-US" b="1" dirty="0">
                <a:latin typeface="Arial" panose="020B0604020202020204" pitchFamily="34" charset="0"/>
                <a:cs typeface="Arial" panose="020B0604020202020204" pitchFamily="34" charset="0"/>
              </a:rPr>
              <a:t>scaffolded support </a:t>
            </a:r>
            <a:r>
              <a:rPr lang="en-US" dirty="0">
                <a:latin typeface="Arial" panose="020B0604020202020204" pitchFamily="34" charset="0"/>
                <a:cs typeface="Arial" panose="020B0604020202020204" pitchFamily="34" charset="0"/>
              </a:rPr>
              <a:t>and </a:t>
            </a:r>
            <a:r>
              <a:rPr lang="en-US" b="1" dirty="0">
                <a:latin typeface="Arial" panose="020B0604020202020204" pitchFamily="34" charset="0"/>
                <a:cs typeface="Arial" panose="020B0604020202020204" pitchFamily="34" charset="0"/>
              </a:rPr>
              <a:t>spiral instruction</a:t>
            </a:r>
            <a:r>
              <a:rPr lang="en-US" dirty="0">
                <a:latin typeface="Arial" panose="020B0604020202020204" pitchFamily="34" charset="0"/>
                <a:cs typeface="Arial" panose="020B0604020202020204" pitchFamily="34" charset="0"/>
              </a:rPr>
              <a:t>. The student view </a:t>
            </a:r>
            <a:r>
              <a:rPr lang="en-US" b="1" dirty="0">
                <a:latin typeface="Arial" panose="020B0604020202020204" pitchFamily="34" charset="0"/>
                <a:cs typeface="Arial" panose="020B0604020202020204" pitchFamily="34" charset="0"/>
              </a:rPr>
              <a:t>tracks word reading volume </a:t>
            </a:r>
            <a:r>
              <a:rPr lang="en-US" dirty="0">
                <a:latin typeface="Arial" panose="020B0604020202020204" pitchFamily="34" charset="0"/>
                <a:cs typeface="Arial" panose="020B0604020202020204" pitchFamily="34" charset="0"/>
              </a:rPr>
              <a:t>and shows </a:t>
            </a:r>
            <a:r>
              <a:rPr lang="en-US" b="1" dirty="0">
                <a:latin typeface="Arial" panose="020B0604020202020204" pitchFamily="34" charset="0"/>
                <a:cs typeface="Arial" panose="020B0604020202020204" pitchFamily="34" charset="0"/>
              </a:rPr>
              <a:t>badges earned </a:t>
            </a:r>
            <a:r>
              <a:rPr lang="en-US" dirty="0">
                <a:latin typeface="Arial" panose="020B0604020202020204" pitchFamily="34" charset="0"/>
                <a:cs typeface="Arial" panose="020B0604020202020204" pitchFamily="34" charset="0"/>
              </a:rPr>
              <a:t>for educational milestones achieved.  Many reading programs use structured literacy and are based on the science of reading, but this is where Readable English is completely unique…</a:t>
            </a:r>
          </a:p>
          <a:p>
            <a:endParaRPr lang="en-US" dirty="0">
              <a:latin typeface="Arial" panose="020B0604020202020204" pitchFamily="34" charset="0"/>
              <a:cs typeface="Arial" panose="020B0604020202020204" pitchFamily="34" charset="0"/>
            </a:endParaRPr>
          </a:p>
          <a:p>
            <a:r>
              <a:rPr lang="en-US" b="0" dirty="0">
                <a:latin typeface="Arial" panose="020B0604020202020204" pitchFamily="34" charset="0"/>
                <a:cs typeface="Arial" panose="020B0604020202020204" pitchFamily="34" charset="0"/>
              </a:rPr>
              <a:t>English is hard and how RE makes it phonetic.</a:t>
            </a:r>
          </a:p>
          <a:p>
            <a:endParaRPr lang="en-US" b="0" dirty="0">
              <a:latin typeface="Arial" panose="020B0604020202020204" pitchFamily="34" charset="0"/>
              <a:cs typeface="Arial" panose="020B0604020202020204" pitchFamily="34" charset="0"/>
            </a:endParaRPr>
          </a:p>
          <a:p>
            <a:r>
              <a:rPr lang="en-US" b="0" dirty="0">
                <a:latin typeface="Arial" panose="020B0604020202020204" pitchFamily="34" charset="0"/>
                <a:cs typeface="Arial" panose="020B0604020202020204" pitchFamily="34" charset="0"/>
              </a:rPr>
              <a:t>Elegant solution </a:t>
            </a:r>
          </a:p>
          <a:p>
            <a:r>
              <a:rPr lang="en-US" b="0" dirty="0">
                <a:latin typeface="Arial" panose="020B0604020202020204" pitchFamily="34" charset="0"/>
                <a:cs typeface="Arial" panose="020B0604020202020204" pitchFamily="34" charset="0"/>
              </a:rPr>
              <a:t>Cognitive load</a:t>
            </a:r>
          </a:p>
          <a:p>
            <a:r>
              <a:rPr lang="en-US" b="0" dirty="0">
                <a:latin typeface="Arial" panose="020B0604020202020204" pitchFamily="34" charset="0"/>
                <a:cs typeface="Arial" panose="020B0604020202020204" pitchFamily="34" charset="0"/>
              </a:rPr>
              <a:t>Training wheels for reading</a:t>
            </a:r>
          </a:p>
          <a:p>
            <a:r>
              <a:rPr lang="en-US" dirty="0" err="1">
                <a:latin typeface="Arial" panose="020B0604020202020204" pitchFamily="34" charset="0"/>
                <a:cs typeface="Arial" panose="020B0604020202020204" pitchFamily="34" charset="0"/>
              </a:rPr>
              <a:t>ers</a:t>
            </a:r>
            <a:r>
              <a:rPr lang="en-US" dirty="0">
                <a:latin typeface="Arial" panose="020B0604020202020204" pitchFamily="34" charset="0"/>
                <a:cs typeface="Arial" panose="020B0604020202020204" pitchFamily="34" charset="0"/>
              </a:rPr>
              <a:t> are greyed out. And pronunciation breaks help chunk words into easily decodable pieces.</a:t>
            </a:r>
          </a:p>
        </p:txBody>
      </p:sp>
      <p:sp>
        <p:nvSpPr>
          <p:cNvPr id="4" name="Slide Number Placeholder 3"/>
          <p:cNvSpPr>
            <a:spLocks noGrp="1"/>
          </p:cNvSpPr>
          <p:nvPr>
            <p:ph type="sldNum" sz="quarter" idx="10"/>
          </p:nvPr>
        </p:nvSpPr>
        <p:spPr/>
        <p:txBody>
          <a:bodyPr/>
          <a:lstStyle/>
          <a:p>
            <a:fld id="{BF618EEA-7BB6-E444-8FDF-7013546E1F56}" type="slidenum">
              <a:rPr lang="en-US" smtClean="0"/>
              <a:t>5</a:t>
            </a:fld>
            <a:endParaRPr lang="en-US"/>
          </a:p>
        </p:txBody>
      </p:sp>
      <p:sp>
        <p:nvSpPr>
          <p:cNvPr id="5" name="Date Placeholder 4">
            <a:extLst>
              <a:ext uri="{FF2B5EF4-FFF2-40B4-BE49-F238E27FC236}">
                <a16:creationId xmlns:a16="http://schemas.microsoft.com/office/drawing/2014/main" id="{DDB447C6-A4FD-0031-02F5-CB83423A0FC1}"/>
              </a:ext>
            </a:extLst>
          </p:cNvPr>
          <p:cNvSpPr>
            <a:spLocks noGrp="1"/>
          </p:cNvSpPr>
          <p:nvPr>
            <p:ph type="dt" idx="1"/>
          </p:nvPr>
        </p:nvSpPr>
        <p:spPr/>
        <p:txBody>
          <a:bodyPr/>
          <a:lstStyle/>
          <a:p>
            <a:r>
              <a:rPr lang="en-US"/>
              <a:t>10/20/2022</a:t>
            </a:r>
          </a:p>
        </p:txBody>
      </p:sp>
    </p:spTree>
    <p:extLst>
      <p:ext uri="{BB962C8B-B14F-4D97-AF65-F5344CB8AC3E}">
        <p14:creationId xmlns:p14="http://schemas.microsoft.com/office/powerpoint/2010/main" val="1499830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anose="020B0604020202020204" pitchFamily="34" charset="0"/>
              <a:cs typeface="Arial" panose="020B0604020202020204" pitchFamily="34" charset="0"/>
            </a:endParaRPr>
          </a:p>
          <a:p>
            <a:pPr defTabSz="483306"/>
            <a:r>
              <a:rPr lang="en-US" dirty="0">
                <a:latin typeface="Arial" panose="020B0604020202020204" pitchFamily="34" charset="0"/>
                <a:cs typeface="Arial" panose="020B0604020202020204" pitchFamily="34" charset="0"/>
              </a:rPr>
              <a:t>The conversion tool is the secret sauce. Students can take control of their own learning. Year 1 vs. Years 2+ (up front investment in glyph learning, but after that it is just remediation and reading practice)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 am narrating the action in this video of the conversion tool in action.)</a:t>
            </a:r>
          </a:p>
          <a:p>
            <a:endParaRPr lang="en-US" dirty="0">
              <a:latin typeface="Arial" panose="020B0604020202020204" pitchFamily="34" charset="0"/>
              <a:cs typeface="Arial" panose="020B0604020202020204" pitchFamily="34" charset="0"/>
            </a:endParaRPr>
          </a:p>
          <a:p>
            <a:r>
              <a:rPr lang="en-US" sz="1300" dirty="0">
                <a:latin typeface="Arial" panose="020B0604020202020204" pitchFamily="34" charset="0"/>
                <a:cs typeface="Arial" panose="020B0604020202020204" pitchFamily="34" charset="0"/>
              </a:rPr>
              <a:t>Braxton’s story: </a:t>
            </a:r>
            <a:r>
              <a:rPr lang="en-US" sz="1300" dirty="0">
                <a:latin typeface="Arial" panose="020B0604020202020204" pitchFamily="34" charset="0"/>
                <a:ea typeface="MS Mincho" panose="02020609040205080304" pitchFamily="49" charset="-128"/>
                <a:cs typeface="Arial" panose="020B0604020202020204" pitchFamily="34" charset="0"/>
              </a:rPr>
              <a:t>14-year-old “What’s this word?” habit “Oh, yeah, I </a:t>
            </a:r>
            <a:r>
              <a:rPr lang="en-US" sz="1300" u="sng" dirty="0">
                <a:latin typeface="Arial" panose="020B0604020202020204" pitchFamily="34" charset="0"/>
                <a:ea typeface="MS Mincho" panose="02020609040205080304" pitchFamily="49" charset="-128"/>
                <a:cs typeface="Arial" panose="020B0604020202020204" pitchFamily="34" charset="0"/>
              </a:rPr>
              <a:t>can</a:t>
            </a:r>
            <a:r>
              <a:rPr lang="en-US" sz="1300" dirty="0">
                <a:latin typeface="Arial" panose="020B0604020202020204" pitchFamily="34" charset="0"/>
                <a:ea typeface="MS Mincho" panose="02020609040205080304" pitchFamily="49" charset="-128"/>
                <a:cs typeface="Arial" panose="020B0604020202020204" pitchFamily="34" charset="0"/>
              </a:rPr>
              <a:t> read any word now!” </a:t>
            </a:r>
            <a:endParaRPr lang="en-US" sz="13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F618EEA-7BB6-E444-8FDF-7013546E1F56}" type="slidenum">
              <a:rPr lang="en-US" smtClean="0"/>
              <a:t>6</a:t>
            </a:fld>
            <a:endParaRPr lang="en-US"/>
          </a:p>
        </p:txBody>
      </p:sp>
      <p:sp>
        <p:nvSpPr>
          <p:cNvPr id="5" name="Date Placeholder 4">
            <a:extLst>
              <a:ext uri="{FF2B5EF4-FFF2-40B4-BE49-F238E27FC236}">
                <a16:creationId xmlns:a16="http://schemas.microsoft.com/office/drawing/2014/main" id="{76A28CF8-BEF9-FC3D-3579-6551CE8472A2}"/>
              </a:ext>
            </a:extLst>
          </p:cNvPr>
          <p:cNvSpPr>
            <a:spLocks noGrp="1"/>
          </p:cNvSpPr>
          <p:nvPr>
            <p:ph type="dt" idx="1"/>
          </p:nvPr>
        </p:nvSpPr>
        <p:spPr/>
        <p:txBody>
          <a:bodyPr/>
          <a:lstStyle/>
          <a:p>
            <a:r>
              <a:rPr lang="en-US"/>
              <a:t>10/20/2022</a:t>
            </a:r>
          </a:p>
        </p:txBody>
      </p:sp>
    </p:spTree>
    <p:extLst>
      <p:ext uri="{BB962C8B-B14F-4D97-AF65-F5344CB8AC3E}">
        <p14:creationId xmlns:p14="http://schemas.microsoft.com/office/powerpoint/2010/main" val="545418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An Opportunity to Stop Learning Loss – and Measure the Results!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 was working with a school district in Indiana on general reading and Project-based Learning PD. That district and two neighboring districts were working with Readable English and had bought the coaching package to help with implementation. The districts agreed to let me measure their progress because they wanted the data!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3 school districts in Indiana– all rural participated in this large study. Indiana districts were phasing in implementation of Readable English at some schools and grade levels. </a:t>
            </a:r>
          </a:p>
        </p:txBody>
      </p:sp>
      <p:sp>
        <p:nvSpPr>
          <p:cNvPr id="4" name="Slide Number Placeholder 3"/>
          <p:cNvSpPr>
            <a:spLocks noGrp="1"/>
          </p:cNvSpPr>
          <p:nvPr>
            <p:ph type="sldNum" sz="quarter" idx="10"/>
          </p:nvPr>
        </p:nvSpPr>
        <p:spPr/>
        <p:txBody>
          <a:bodyPr/>
          <a:lstStyle/>
          <a:p>
            <a:fld id="{BF618EEA-7BB6-E444-8FDF-7013546E1F56}" type="slidenum">
              <a:rPr lang="en-US" smtClean="0"/>
              <a:t>7</a:t>
            </a:fld>
            <a:endParaRPr lang="en-US"/>
          </a:p>
        </p:txBody>
      </p:sp>
      <p:sp>
        <p:nvSpPr>
          <p:cNvPr id="5" name="Date Placeholder 4">
            <a:extLst>
              <a:ext uri="{FF2B5EF4-FFF2-40B4-BE49-F238E27FC236}">
                <a16:creationId xmlns:a16="http://schemas.microsoft.com/office/drawing/2014/main" id="{25EDB9E5-5BE9-5C9F-54AE-09B21C7AA227}"/>
              </a:ext>
            </a:extLst>
          </p:cNvPr>
          <p:cNvSpPr>
            <a:spLocks noGrp="1"/>
          </p:cNvSpPr>
          <p:nvPr>
            <p:ph type="dt" idx="1"/>
          </p:nvPr>
        </p:nvSpPr>
        <p:spPr/>
        <p:txBody>
          <a:bodyPr/>
          <a:lstStyle/>
          <a:p>
            <a:r>
              <a:rPr lang="en-US"/>
              <a:t>10/20/2022</a:t>
            </a:r>
          </a:p>
        </p:txBody>
      </p:sp>
    </p:spTree>
    <p:extLst>
      <p:ext uri="{BB962C8B-B14F-4D97-AF65-F5344CB8AC3E}">
        <p14:creationId xmlns:p14="http://schemas.microsoft.com/office/powerpoint/2010/main" val="738860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Participants</a:t>
            </a:r>
          </a:p>
          <a:p>
            <a:r>
              <a:rPr lang="en-US" dirty="0">
                <a:latin typeface="Arial" panose="020B0604020202020204" pitchFamily="34" charset="0"/>
                <a:cs typeface="Arial" panose="020B0604020202020204" pitchFamily="34" charset="0"/>
              </a:rPr>
              <a:t>90% White, rural, low SES (52%-63% eligible for free/reduced-price lunch) (2 subgroups known to be at-risk for underperformance)</a:t>
            </a:r>
          </a:p>
          <a:p>
            <a:r>
              <a:rPr lang="en-US" i="0" dirty="0">
                <a:latin typeface="Arial" panose="020B0604020202020204" pitchFamily="34" charset="0"/>
                <a:cs typeface="Arial" panose="020B0604020202020204" pitchFamily="34" charset="0"/>
              </a:rPr>
              <a:t>N = 236 (</a:t>
            </a:r>
            <a:r>
              <a:rPr lang="en-US" i="1" dirty="0">
                <a:latin typeface="Arial" panose="020B0604020202020204" pitchFamily="34" charset="0"/>
                <a:cs typeface="Arial" panose="020B0604020202020204" pitchFamily="34" charset="0"/>
              </a:rPr>
              <a:t>n </a:t>
            </a:r>
            <a:r>
              <a:rPr lang="en-US" dirty="0">
                <a:latin typeface="Arial" panose="020B0604020202020204" pitchFamily="34" charset="0"/>
                <a:cs typeface="Arial" panose="020B0604020202020204" pitchFamily="34" charset="0"/>
              </a:rPr>
              <a:t>Treatment = 136 + </a:t>
            </a:r>
            <a:r>
              <a:rPr lang="en-US" i="1" dirty="0">
                <a:latin typeface="Arial" panose="020B0604020202020204" pitchFamily="34" charset="0"/>
                <a:cs typeface="Arial" panose="020B0604020202020204" pitchFamily="34" charset="0"/>
              </a:rPr>
              <a:t>n</a:t>
            </a:r>
            <a:r>
              <a:rPr lang="en-US" dirty="0">
                <a:latin typeface="Arial" panose="020B0604020202020204" pitchFamily="34" charset="0"/>
                <a:cs typeface="Arial" panose="020B0604020202020204" pitchFamily="34" charset="0"/>
              </a:rPr>
              <a:t> Control = 100) identified with SLD-Reading/LI</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Recruitment</a:t>
            </a:r>
          </a:p>
          <a:p>
            <a:r>
              <a:rPr lang="en-US" dirty="0">
                <a:latin typeface="Arial" panose="020B0604020202020204" pitchFamily="34" charset="0"/>
                <a:cs typeface="Arial" panose="020B0604020202020204" pitchFamily="34" charset="0"/>
              </a:rPr>
              <a:t>Teachers recruited as either early or late adopters of phased-in program within districts. Elementary grades 3-5 recruited by grade levels. Middle School grades 6-8 recruited by teacher. Students randomly assigned to teachers.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Instruction</a:t>
            </a:r>
          </a:p>
          <a:p>
            <a:r>
              <a:rPr lang="en-US" dirty="0">
                <a:latin typeface="Arial" panose="020B0604020202020204" pitchFamily="34" charset="0"/>
                <a:cs typeface="Arial" panose="020B0604020202020204" pitchFamily="34" charset="0"/>
              </a:rPr>
              <a:t>Control Groups “Business-as-usual” using either Amplify CKLA (elementary) or Amplify ELA (middle school) with additional reading projects assigned.</a:t>
            </a:r>
          </a:p>
          <a:p>
            <a:r>
              <a:rPr lang="en-US" dirty="0">
                <a:latin typeface="Arial" panose="020B0604020202020204" pitchFamily="34" charset="0"/>
                <a:cs typeface="Arial" panose="020B0604020202020204" pitchFamily="34" charset="0"/>
              </a:rPr>
              <a:t>Treatment Groups Readable English only for 6 weeks (Phase 1), then RE with Amplify and novels in Readable English converted text.</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Study Length</a:t>
            </a:r>
          </a:p>
          <a:p>
            <a:r>
              <a:rPr lang="en-US" dirty="0">
                <a:latin typeface="Arial" panose="020B0604020202020204" pitchFamily="34" charset="0"/>
                <a:cs typeface="Arial" panose="020B0604020202020204" pitchFamily="34" charset="0"/>
              </a:rPr>
              <a:t>Mid-October to Late March/ Early April depending on pre- and </a:t>
            </a:r>
            <a:r>
              <a:rPr lang="en-US" dirty="0" err="1">
                <a:latin typeface="Arial" panose="020B0604020202020204" pitchFamily="34" charset="0"/>
                <a:cs typeface="Arial" panose="020B0604020202020204" pitchFamily="34" charset="0"/>
              </a:rPr>
              <a:t>posttesting</a:t>
            </a:r>
            <a:r>
              <a:rPr lang="en-US" dirty="0">
                <a:latin typeface="Arial" panose="020B0604020202020204" pitchFamily="34" charset="0"/>
                <a:cs typeface="Arial" panose="020B0604020202020204" pitchFamily="34" charset="0"/>
              </a:rPr>
              <a:t> schedules. About 11 weeks = 45-60 hours actual instruction after pandemic disruptions. Research plan included 85-100 instructional hours. (100-120 hours = 1 year reading growth.)</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Assessments</a:t>
            </a:r>
          </a:p>
          <a:p>
            <a:r>
              <a:rPr lang="en-US" dirty="0" err="1">
                <a:latin typeface="Arial" panose="020B0604020202020204" pitchFamily="34" charset="0"/>
                <a:cs typeface="Arial" panose="020B0604020202020204" pitchFamily="34" charset="0"/>
              </a:rPr>
              <a:t>EasyCBM</a:t>
            </a:r>
            <a:r>
              <a:rPr lang="en-US" dirty="0">
                <a:latin typeface="Arial" panose="020B0604020202020204" pitchFamily="34" charset="0"/>
                <a:cs typeface="Arial" panose="020B0604020202020204" pitchFamily="34" charset="0"/>
              </a:rPr>
              <a:t> CCSS Reading Comprehension and Passage Reading Fluency Benchmarks on grade level.</a:t>
            </a:r>
          </a:p>
          <a:p>
            <a:r>
              <a:rPr lang="en-US" dirty="0">
                <a:latin typeface="Arial" panose="020B0604020202020204" pitchFamily="34" charset="0"/>
                <a:cs typeface="Arial" panose="020B0604020202020204" pitchFamily="34" charset="0"/>
              </a:rPr>
              <a:t>WRMT-3 Passage Comprehension and Oral Reading Fluency subtests standardized tests. GSV and grade equivalents (also looked at standard scores and percentiles to be sure they followed).  These tests were given in standard English – NOT the Readable English mark-up. Transfer effects.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Analyses</a:t>
            </a:r>
            <a:r>
              <a:rPr lang="en-US" dirty="0">
                <a:latin typeface="Arial" panose="020B0604020202020204" pitchFamily="34" charset="0"/>
                <a:cs typeface="Arial" panose="020B0604020202020204" pitchFamily="34" charset="0"/>
              </a:rPr>
              <a:t>- One-Way ANOVA</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F618EEA-7BB6-E444-8FDF-7013546E1F56}" type="slidenum">
              <a:rPr lang="en-US" smtClean="0"/>
              <a:t>8</a:t>
            </a:fld>
            <a:endParaRPr lang="en-US"/>
          </a:p>
        </p:txBody>
      </p:sp>
      <p:sp>
        <p:nvSpPr>
          <p:cNvPr id="5" name="Date Placeholder 4">
            <a:extLst>
              <a:ext uri="{FF2B5EF4-FFF2-40B4-BE49-F238E27FC236}">
                <a16:creationId xmlns:a16="http://schemas.microsoft.com/office/drawing/2014/main" id="{2EE4F143-D14D-DB99-F894-77D0E4EC0E3A}"/>
              </a:ext>
            </a:extLst>
          </p:cNvPr>
          <p:cNvSpPr>
            <a:spLocks noGrp="1"/>
          </p:cNvSpPr>
          <p:nvPr>
            <p:ph type="dt" idx="1"/>
          </p:nvPr>
        </p:nvSpPr>
        <p:spPr/>
        <p:txBody>
          <a:bodyPr/>
          <a:lstStyle/>
          <a:p>
            <a:r>
              <a:rPr lang="en-US"/>
              <a:t>10/20/2022</a:t>
            </a:r>
          </a:p>
        </p:txBody>
      </p:sp>
    </p:spTree>
    <p:extLst>
      <p:ext uri="{BB962C8B-B14F-4D97-AF65-F5344CB8AC3E}">
        <p14:creationId xmlns:p14="http://schemas.microsoft.com/office/powerpoint/2010/main" val="3335314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ANOVA</a:t>
            </a:r>
          </a:p>
          <a:p>
            <a:endParaRPr lang="en-US"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Delta WCPM		P&lt;.001	   F</a:t>
            </a:r>
            <a:r>
              <a:rPr lang="en-US" i="0" dirty="0">
                <a:latin typeface="Arial" panose="020B0604020202020204" pitchFamily="34" charset="0"/>
                <a:cs typeface="Arial" panose="020B0604020202020204" pitchFamily="34" charset="0"/>
              </a:rPr>
              <a:t>(1, 234) = 11.4   </a:t>
            </a:r>
            <a:r>
              <a:rPr lang="el-GR" i="0" dirty="0">
                <a:latin typeface="Arial" panose="020B0604020202020204" pitchFamily="34" charset="0"/>
                <a:cs typeface="Arial" panose="020B0604020202020204" pitchFamily="34" charset="0"/>
              </a:rPr>
              <a:t>η</a:t>
            </a:r>
            <a:r>
              <a:rPr lang="en-US" i="0" baseline="30000" dirty="0">
                <a:latin typeface="Arial" panose="020B0604020202020204" pitchFamily="34" charset="0"/>
                <a:cs typeface="Arial" panose="020B0604020202020204" pitchFamily="34" charset="0"/>
              </a:rPr>
              <a:t>2</a:t>
            </a:r>
            <a:r>
              <a:rPr lang="en-US" i="0" dirty="0">
                <a:latin typeface="Arial" panose="020B0604020202020204" pitchFamily="34" charset="0"/>
                <a:cs typeface="Arial" panose="020B0604020202020204" pitchFamily="34" charset="0"/>
              </a:rPr>
              <a:t>= .05</a:t>
            </a:r>
          </a:p>
          <a:p>
            <a:r>
              <a:rPr lang="en-US" i="0" dirty="0">
                <a:latin typeface="Arial" panose="020B0604020202020204" pitchFamily="34" charset="0"/>
                <a:cs typeface="Arial" panose="020B0604020202020204" pitchFamily="34" charset="0"/>
              </a:rPr>
              <a:t>Partial eta squared effect size interpretation:</a:t>
            </a:r>
          </a:p>
          <a:p>
            <a:r>
              <a:rPr lang="el-GR" i="0" dirty="0">
                <a:latin typeface="Arial" panose="020B0604020202020204" pitchFamily="34" charset="0"/>
                <a:cs typeface="Arial" panose="020B0604020202020204" pitchFamily="34" charset="0"/>
              </a:rPr>
              <a:t>η</a:t>
            </a:r>
            <a:r>
              <a:rPr lang="en-US" i="0" baseline="30000" dirty="0">
                <a:latin typeface="Arial" panose="020B0604020202020204" pitchFamily="34" charset="0"/>
                <a:cs typeface="Arial" panose="020B0604020202020204" pitchFamily="34" charset="0"/>
              </a:rPr>
              <a:t>2</a:t>
            </a:r>
            <a:r>
              <a:rPr lang="en-US" i="0" dirty="0">
                <a:latin typeface="Arial" panose="020B0604020202020204" pitchFamily="34" charset="0"/>
                <a:cs typeface="Arial" panose="020B0604020202020204" pitchFamily="34" charset="0"/>
              </a:rPr>
              <a:t>= .01 small/no effect size</a:t>
            </a:r>
          </a:p>
          <a:p>
            <a:r>
              <a:rPr lang="el-GR" i="0" dirty="0">
                <a:latin typeface="Arial" panose="020B0604020202020204" pitchFamily="34" charset="0"/>
                <a:cs typeface="Arial" panose="020B0604020202020204" pitchFamily="34" charset="0"/>
              </a:rPr>
              <a:t>η</a:t>
            </a:r>
            <a:r>
              <a:rPr lang="en-US" i="0" baseline="30000" dirty="0">
                <a:latin typeface="Arial" panose="020B0604020202020204" pitchFamily="34" charset="0"/>
                <a:cs typeface="Arial" panose="020B0604020202020204" pitchFamily="34" charset="0"/>
              </a:rPr>
              <a:t>2</a:t>
            </a:r>
            <a:r>
              <a:rPr lang="en-US" i="0" dirty="0">
                <a:latin typeface="Arial" panose="020B0604020202020204" pitchFamily="34" charset="0"/>
                <a:cs typeface="Arial" panose="020B0604020202020204" pitchFamily="34" charset="0"/>
              </a:rPr>
              <a:t>= .06 medium effect size</a:t>
            </a:r>
          </a:p>
          <a:p>
            <a:r>
              <a:rPr lang="el-GR" i="0" dirty="0">
                <a:latin typeface="Arial" panose="020B0604020202020204" pitchFamily="34" charset="0"/>
                <a:cs typeface="Arial" panose="020B0604020202020204" pitchFamily="34" charset="0"/>
              </a:rPr>
              <a:t>η</a:t>
            </a:r>
            <a:r>
              <a:rPr lang="en-US" i="0" baseline="30000" dirty="0">
                <a:latin typeface="Arial" panose="020B0604020202020204" pitchFamily="34" charset="0"/>
                <a:cs typeface="Arial" panose="020B0604020202020204" pitchFamily="34" charset="0"/>
              </a:rPr>
              <a:t>2</a:t>
            </a:r>
            <a:r>
              <a:rPr lang="en-US" i="0" dirty="0">
                <a:latin typeface="Arial" panose="020B0604020202020204" pitchFamily="34" charset="0"/>
                <a:cs typeface="Arial" panose="020B0604020202020204" pitchFamily="34" charset="0"/>
              </a:rPr>
              <a:t>= .14 large effect size</a:t>
            </a:r>
          </a:p>
        </p:txBody>
      </p:sp>
      <p:sp>
        <p:nvSpPr>
          <p:cNvPr id="4" name="Slide Number Placeholder 3"/>
          <p:cNvSpPr>
            <a:spLocks noGrp="1"/>
          </p:cNvSpPr>
          <p:nvPr>
            <p:ph type="sldNum" sz="quarter" idx="5"/>
          </p:nvPr>
        </p:nvSpPr>
        <p:spPr/>
        <p:txBody>
          <a:bodyPr/>
          <a:lstStyle/>
          <a:p>
            <a:fld id="{BF618EEA-7BB6-E444-8FDF-7013546E1F56}" type="slidenum">
              <a:rPr lang="en-US" smtClean="0"/>
              <a:t>9</a:t>
            </a:fld>
            <a:endParaRPr lang="en-US"/>
          </a:p>
        </p:txBody>
      </p:sp>
      <p:sp>
        <p:nvSpPr>
          <p:cNvPr id="5" name="Date Placeholder 4">
            <a:extLst>
              <a:ext uri="{FF2B5EF4-FFF2-40B4-BE49-F238E27FC236}">
                <a16:creationId xmlns:a16="http://schemas.microsoft.com/office/drawing/2014/main" id="{F7FA842E-F2F3-26C4-C909-4D65A8518DD6}"/>
              </a:ext>
            </a:extLst>
          </p:cNvPr>
          <p:cNvSpPr>
            <a:spLocks noGrp="1"/>
          </p:cNvSpPr>
          <p:nvPr>
            <p:ph type="dt" idx="1"/>
          </p:nvPr>
        </p:nvSpPr>
        <p:spPr/>
        <p:txBody>
          <a:bodyPr/>
          <a:lstStyle/>
          <a:p>
            <a:r>
              <a:rPr lang="en-US"/>
              <a:t>10/20/2022</a:t>
            </a:r>
          </a:p>
        </p:txBody>
      </p:sp>
    </p:spTree>
    <p:extLst>
      <p:ext uri="{BB962C8B-B14F-4D97-AF65-F5344CB8AC3E}">
        <p14:creationId xmlns:p14="http://schemas.microsoft.com/office/powerpoint/2010/main" val="96688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A9FF2B8-4B2C-064E-96BF-40B7E42741CA}" type="datetimeFigureOut">
              <a:rPr lang="en-US" smtClean="0"/>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D945CC-9C2C-8044-828A-4E90F4DA6EFB}" type="slidenum">
              <a:rPr lang="en-US" smtClean="0"/>
              <a:t>‹#›</a:t>
            </a:fld>
            <a:endParaRPr lang="en-US"/>
          </a:p>
        </p:txBody>
      </p:sp>
    </p:spTree>
    <p:extLst>
      <p:ext uri="{BB962C8B-B14F-4D97-AF65-F5344CB8AC3E}">
        <p14:creationId xmlns:p14="http://schemas.microsoft.com/office/powerpoint/2010/main" val="2046625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9FF2B8-4B2C-064E-96BF-40B7E42741CA}" type="datetimeFigureOut">
              <a:rPr lang="en-US" smtClean="0"/>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D945CC-9C2C-8044-828A-4E90F4DA6EFB}" type="slidenum">
              <a:rPr lang="en-US" smtClean="0"/>
              <a:t>‹#›</a:t>
            </a:fld>
            <a:endParaRPr lang="en-US"/>
          </a:p>
        </p:txBody>
      </p:sp>
    </p:spTree>
    <p:extLst>
      <p:ext uri="{BB962C8B-B14F-4D97-AF65-F5344CB8AC3E}">
        <p14:creationId xmlns:p14="http://schemas.microsoft.com/office/powerpoint/2010/main" val="3730882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9FF2B8-4B2C-064E-96BF-40B7E42741CA}" type="datetimeFigureOut">
              <a:rPr lang="en-US" smtClean="0"/>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D945CC-9C2C-8044-828A-4E90F4DA6EFB}" type="slidenum">
              <a:rPr lang="en-US" smtClean="0"/>
              <a:t>‹#›</a:t>
            </a:fld>
            <a:endParaRPr lang="en-US"/>
          </a:p>
        </p:txBody>
      </p:sp>
    </p:spTree>
    <p:extLst>
      <p:ext uri="{BB962C8B-B14F-4D97-AF65-F5344CB8AC3E}">
        <p14:creationId xmlns:p14="http://schemas.microsoft.com/office/powerpoint/2010/main" val="8417556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A9FF2B8-4B2C-064E-96BF-40B7E42741CA}"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8D945CC-9C2C-8044-828A-4E90F4DA6E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6537828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9FF2B8-4B2C-064E-96BF-40B7E42741CA}"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8D945CC-9C2C-8044-828A-4E90F4DA6E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092642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9FF2B8-4B2C-064E-96BF-40B7E42741CA}"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8D945CC-9C2C-8044-828A-4E90F4DA6E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6042026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9FF2B8-4B2C-064E-96BF-40B7E42741CA}"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88D945CC-9C2C-8044-828A-4E90F4DA6E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1342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9FF2B8-4B2C-064E-96BF-40B7E42741CA}"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88D945CC-9C2C-8044-828A-4E90F4DA6E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6346905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9FF2B8-4B2C-064E-96BF-40B7E42741CA}"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88D945CC-9C2C-8044-828A-4E90F4DA6E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260330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9FF2B8-4B2C-064E-96BF-40B7E42741CA}"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88D945CC-9C2C-8044-828A-4E90F4DA6E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3358610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9FF2B8-4B2C-064E-96BF-40B7E42741CA}"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88D945CC-9C2C-8044-828A-4E90F4DA6E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849618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9FF2B8-4B2C-064E-96BF-40B7E42741CA}" type="datetimeFigureOut">
              <a:rPr lang="en-US" smtClean="0"/>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D945CC-9C2C-8044-828A-4E90F4DA6EFB}" type="slidenum">
              <a:rPr lang="en-US" smtClean="0"/>
              <a:t>‹#›</a:t>
            </a:fld>
            <a:endParaRPr lang="en-US"/>
          </a:p>
        </p:txBody>
      </p:sp>
    </p:spTree>
    <p:extLst>
      <p:ext uri="{BB962C8B-B14F-4D97-AF65-F5344CB8AC3E}">
        <p14:creationId xmlns:p14="http://schemas.microsoft.com/office/powerpoint/2010/main" val="41565438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9FF2B8-4B2C-064E-96BF-40B7E42741CA}"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88D945CC-9C2C-8044-828A-4E90F4DA6E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0816952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9FF2B8-4B2C-064E-96BF-40B7E42741CA}"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8D945CC-9C2C-8044-828A-4E90F4DA6E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4912377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9FF2B8-4B2C-064E-96BF-40B7E42741CA}"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8D945CC-9C2C-8044-828A-4E90F4DA6E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7581257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6902B9A-0655-CC4F-A7A3-B853246A3B70}"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9209C61-E1DB-E440-B572-0D68BF5FEAD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5069502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902B9A-0655-CC4F-A7A3-B853246A3B70}"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9209C61-E1DB-E440-B572-0D68BF5FEAD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0661707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902B9A-0655-CC4F-A7A3-B853246A3B70}"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9209C61-E1DB-E440-B572-0D68BF5FEAD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0119675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6902B9A-0655-CC4F-A7A3-B853246A3B70}"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89209C61-E1DB-E440-B572-0D68BF5FEAD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5906814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6902B9A-0655-CC4F-A7A3-B853246A3B70}"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89209C61-E1DB-E440-B572-0D68BF5FEAD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4261672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6902B9A-0655-CC4F-A7A3-B853246A3B70}"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89209C61-E1DB-E440-B572-0D68BF5FEAD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9000919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902B9A-0655-CC4F-A7A3-B853246A3B70}"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89209C61-E1DB-E440-B572-0D68BF5FEAD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950861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9FF2B8-4B2C-064E-96BF-40B7E42741CA}" type="datetimeFigureOut">
              <a:rPr lang="en-US" smtClean="0"/>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D945CC-9C2C-8044-828A-4E90F4DA6EFB}" type="slidenum">
              <a:rPr lang="en-US" smtClean="0"/>
              <a:t>‹#›</a:t>
            </a:fld>
            <a:endParaRPr lang="en-US"/>
          </a:p>
        </p:txBody>
      </p:sp>
    </p:spTree>
    <p:extLst>
      <p:ext uri="{BB962C8B-B14F-4D97-AF65-F5344CB8AC3E}">
        <p14:creationId xmlns:p14="http://schemas.microsoft.com/office/powerpoint/2010/main" val="3993216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902B9A-0655-CC4F-A7A3-B853246A3B70}"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89209C61-E1DB-E440-B572-0D68BF5FEAD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6004539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902B9A-0655-CC4F-A7A3-B853246A3B70}"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89209C61-E1DB-E440-B572-0D68BF5FEAD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5302024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902B9A-0655-CC4F-A7A3-B853246A3B70}"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9209C61-E1DB-E440-B572-0D68BF5FEAD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36706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902B9A-0655-CC4F-A7A3-B853246A3B70}"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89209C61-E1DB-E440-B572-0D68BF5FEAD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837507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9FF2B8-4B2C-064E-96BF-40B7E42741CA}" type="datetimeFigureOut">
              <a:rPr lang="en-US" smtClean="0"/>
              <a:t>10/18/2022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D945CC-9C2C-8044-828A-4E90F4DA6EFB}" type="slidenum">
              <a:rPr lang="en-US" smtClean="0"/>
              <a:t>‹#›</a:t>
            </a:fld>
            <a:endParaRPr lang="en-US"/>
          </a:p>
        </p:txBody>
      </p:sp>
    </p:spTree>
    <p:extLst>
      <p:ext uri="{BB962C8B-B14F-4D97-AF65-F5344CB8AC3E}">
        <p14:creationId xmlns:p14="http://schemas.microsoft.com/office/powerpoint/2010/main" val="1554343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9FF2B8-4B2C-064E-96BF-40B7E42741CA}" type="datetimeFigureOut">
              <a:rPr lang="en-US" smtClean="0"/>
              <a:t>10/18/2022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D945CC-9C2C-8044-828A-4E90F4DA6EFB}" type="slidenum">
              <a:rPr lang="en-US" smtClean="0"/>
              <a:t>‹#›</a:t>
            </a:fld>
            <a:endParaRPr lang="en-US"/>
          </a:p>
        </p:txBody>
      </p:sp>
    </p:spTree>
    <p:extLst>
      <p:ext uri="{BB962C8B-B14F-4D97-AF65-F5344CB8AC3E}">
        <p14:creationId xmlns:p14="http://schemas.microsoft.com/office/powerpoint/2010/main" val="4246196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9FF2B8-4B2C-064E-96BF-40B7E42741CA}" type="datetimeFigureOut">
              <a:rPr lang="en-US" smtClean="0"/>
              <a:t>10/18/2022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D945CC-9C2C-8044-828A-4E90F4DA6EFB}" type="slidenum">
              <a:rPr lang="en-US" smtClean="0"/>
              <a:t>‹#›</a:t>
            </a:fld>
            <a:endParaRPr lang="en-US"/>
          </a:p>
        </p:txBody>
      </p:sp>
    </p:spTree>
    <p:extLst>
      <p:ext uri="{BB962C8B-B14F-4D97-AF65-F5344CB8AC3E}">
        <p14:creationId xmlns:p14="http://schemas.microsoft.com/office/powerpoint/2010/main" val="2660927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9FF2B8-4B2C-064E-96BF-40B7E42741CA}" type="datetimeFigureOut">
              <a:rPr lang="en-US" smtClean="0"/>
              <a:t>10/18/2022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D945CC-9C2C-8044-828A-4E90F4DA6EFB}" type="slidenum">
              <a:rPr lang="en-US" smtClean="0"/>
              <a:t>‹#›</a:t>
            </a:fld>
            <a:endParaRPr lang="en-US"/>
          </a:p>
        </p:txBody>
      </p:sp>
    </p:spTree>
    <p:extLst>
      <p:ext uri="{BB962C8B-B14F-4D97-AF65-F5344CB8AC3E}">
        <p14:creationId xmlns:p14="http://schemas.microsoft.com/office/powerpoint/2010/main" val="3231558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9FF2B8-4B2C-064E-96BF-40B7E42741CA}" type="datetimeFigureOut">
              <a:rPr lang="en-US" smtClean="0"/>
              <a:t>10/18/2022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D945CC-9C2C-8044-828A-4E90F4DA6EFB}" type="slidenum">
              <a:rPr lang="en-US" smtClean="0"/>
              <a:t>‹#›</a:t>
            </a:fld>
            <a:endParaRPr lang="en-US"/>
          </a:p>
        </p:txBody>
      </p:sp>
    </p:spTree>
    <p:extLst>
      <p:ext uri="{BB962C8B-B14F-4D97-AF65-F5344CB8AC3E}">
        <p14:creationId xmlns:p14="http://schemas.microsoft.com/office/powerpoint/2010/main" val="1175225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9FF2B8-4B2C-064E-96BF-40B7E42741CA}" type="datetimeFigureOut">
              <a:rPr lang="en-US" smtClean="0"/>
              <a:t>10/18/2022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D945CC-9C2C-8044-828A-4E90F4DA6EFB}" type="slidenum">
              <a:rPr lang="en-US" smtClean="0"/>
              <a:t>‹#›</a:t>
            </a:fld>
            <a:endParaRPr lang="en-US"/>
          </a:p>
        </p:txBody>
      </p:sp>
    </p:spTree>
    <p:extLst>
      <p:ext uri="{BB962C8B-B14F-4D97-AF65-F5344CB8AC3E}">
        <p14:creationId xmlns:p14="http://schemas.microsoft.com/office/powerpoint/2010/main" val="321973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9FF2B8-4B2C-064E-96BF-40B7E42741CA}" type="datetimeFigureOut">
              <a:rPr lang="en-US" smtClean="0"/>
              <a:t>10/18/2022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D945CC-9C2C-8044-828A-4E90F4DA6EFB}" type="slidenum">
              <a:rPr lang="en-US" smtClean="0"/>
              <a:t>‹#›</a:t>
            </a:fld>
            <a:endParaRPr lang="en-US"/>
          </a:p>
        </p:txBody>
      </p:sp>
    </p:spTree>
    <p:extLst>
      <p:ext uri="{BB962C8B-B14F-4D97-AF65-F5344CB8AC3E}">
        <p14:creationId xmlns:p14="http://schemas.microsoft.com/office/powerpoint/2010/main" val="1686248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9FF2B8-4B2C-064E-96BF-40B7E42741CA}"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D945CC-9C2C-8044-828A-4E90F4DA6EF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56590503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902B9A-0655-CC4F-A7A3-B853246A3B70}" type="datetimeFigureOut">
              <a:rPr lang="en-US" smtClean="0">
                <a:solidFill>
                  <a:prstClr val="black">
                    <a:tint val="75000"/>
                  </a:prstClr>
                </a:solidFill>
                <a:latin typeface="Calibri"/>
              </a:rPr>
              <a:pPr/>
              <a:t>10/18/2022</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209C61-E1DB-E440-B572-0D68BF5FEAD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7058834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AE3"/>
        </a:solidFill>
        <a:effectLst/>
      </p:bgPr>
    </p:bg>
    <p:spTree>
      <p:nvGrpSpPr>
        <p:cNvPr id="1" name=""/>
        <p:cNvGrpSpPr/>
        <p:nvPr/>
      </p:nvGrpSpPr>
      <p:grpSpPr>
        <a:xfrm>
          <a:off x="0" y="0"/>
          <a:ext cx="0" cy="0"/>
          <a:chOff x="0" y="0"/>
          <a:chExt cx="0" cy="0"/>
        </a:xfrm>
      </p:grpSpPr>
      <p:pic>
        <p:nvPicPr>
          <p:cNvPr id="7" name="Picture 6" descr="Text, whiteboard&#10;&#10;Description automatically generated">
            <a:extLst>
              <a:ext uri="{FF2B5EF4-FFF2-40B4-BE49-F238E27FC236}">
                <a16:creationId xmlns:a16="http://schemas.microsoft.com/office/drawing/2014/main" id="{FED0369B-3ED9-2B99-0BB5-ED566F775095}"/>
              </a:ext>
            </a:extLst>
          </p:cNvPr>
          <p:cNvPicPr>
            <a:picLocks noChangeAspect="1"/>
          </p:cNvPicPr>
          <p:nvPr/>
        </p:nvPicPr>
        <p:blipFill>
          <a:blip r:embed="rId3"/>
          <a:stretch>
            <a:fillRect/>
          </a:stretch>
        </p:blipFill>
        <p:spPr>
          <a:xfrm>
            <a:off x="0" y="767953"/>
            <a:ext cx="9144000" cy="6090047"/>
          </a:xfrm>
          <a:prstGeom prst="rect">
            <a:avLst/>
          </a:prstGeom>
        </p:spPr>
      </p:pic>
      <p:sp>
        <p:nvSpPr>
          <p:cNvPr id="3" name="TextBox 2"/>
          <p:cNvSpPr txBox="1"/>
          <p:nvPr/>
        </p:nvSpPr>
        <p:spPr>
          <a:xfrm>
            <a:off x="-743219" y="543697"/>
            <a:ext cx="10630437" cy="2400657"/>
          </a:xfrm>
          <a:prstGeom prst="rect">
            <a:avLst/>
          </a:prstGeom>
          <a:noFill/>
        </p:spPr>
        <p:txBody>
          <a:bodyPr wrap="square" rtlCol="0">
            <a:spAutoFit/>
          </a:bodyPr>
          <a:lstStyle/>
          <a:p>
            <a:pPr algn="ctr"/>
            <a:r>
              <a:rPr lang="en-US" sz="5400" b="1" dirty="0">
                <a:latin typeface="Rubik"/>
                <a:ea typeface="Roboto" panose="02000000000000000000" pitchFamily="2" charset="0"/>
                <a:cs typeface="Gill Sans"/>
              </a:rPr>
              <a:t>Righting Reading in Grades 3-8</a:t>
            </a:r>
          </a:p>
          <a:p>
            <a:pPr algn="ctr"/>
            <a:r>
              <a:rPr lang="en-US" sz="3200" b="1" dirty="0">
                <a:latin typeface="Rubik"/>
                <a:ea typeface="Roboto" panose="02000000000000000000" pitchFamily="2" charset="0"/>
                <a:cs typeface="Gill Sans"/>
              </a:rPr>
              <a:t>Joanne Coggins, PhD</a:t>
            </a:r>
          </a:p>
          <a:p>
            <a:pPr algn="ctr"/>
            <a:r>
              <a:rPr lang="en-US" sz="3200" b="1" dirty="0">
                <a:latin typeface="Rubik"/>
                <a:ea typeface="Roboto" panose="02000000000000000000" pitchFamily="2" charset="0"/>
                <a:cs typeface="Gill Sans"/>
              </a:rPr>
              <a:t>Middle Tennessee State University</a:t>
            </a:r>
          </a:p>
          <a:p>
            <a:pPr algn="ctr"/>
            <a:r>
              <a:rPr lang="en-US" sz="3200" b="1" dirty="0">
                <a:latin typeface="Rubik"/>
                <a:ea typeface="Roboto" panose="02000000000000000000" pitchFamily="2" charset="0"/>
                <a:cs typeface="Gill Sans"/>
              </a:rPr>
              <a:t>Righting Reading</a:t>
            </a:r>
          </a:p>
        </p:txBody>
      </p:sp>
    </p:spTree>
    <p:extLst>
      <p:ext uri="{BB962C8B-B14F-4D97-AF65-F5344CB8AC3E}">
        <p14:creationId xmlns:p14="http://schemas.microsoft.com/office/powerpoint/2010/main" val="3224244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1A305-E303-CC23-295F-BF82D9D404E5}"/>
              </a:ext>
            </a:extLst>
          </p:cNvPr>
          <p:cNvSpPr>
            <a:spLocks noGrp="1"/>
          </p:cNvSpPr>
          <p:nvPr>
            <p:ph type="title"/>
          </p:nvPr>
        </p:nvSpPr>
        <p:spPr>
          <a:xfrm>
            <a:off x="457200" y="5544794"/>
            <a:ext cx="8229600" cy="944906"/>
          </a:xfrm>
        </p:spPr>
        <p:txBody>
          <a:bodyPr>
            <a:normAutofit/>
          </a:bodyPr>
          <a:lstStyle/>
          <a:p>
            <a:r>
              <a:rPr lang="en-US" sz="2800" dirty="0">
                <a:solidFill>
                  <a:schemeClr val="bg1"/>
                </a:solidFill>
                <a:latin typeface="Rubik"/>
              </a:rPr>
              <a:t>EasyCBM Passage Reading Fluency Benchmarks</a:t>
            </a:r>
          </a:p>
        </p:txBody>
      </p:sp>
      <p:sp>
        <p:nvSpPr>
          <p:cNvPr id="9" name="Rectangle 8">
            <a:extLst>
              <a:ext uri="{FF2B5EF4-FFF2-40B4-BE49-F238E27FC236}">
                <a16:creationId xmlns:a16="http://schemas.microsoft.com/office/drawing/2014/main" id="{19D1C92A-0D92-4243-E5C2-55A175522672}"/>
              </a:ext>
            </a:extLst>
          </p:cNvPr>
          <p:cNvSpPr/>
          <p:nvPr/>
        </p:nvSpPr>
        <p:spPr>
          <a:xfrm>
            <a:off x="2483708" y="5350476"/>
            <a:ext cx="321276" cy="28420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A96C9E0-7FEC-77E3-94EC-3E40B027A653}"/>
              </a:ext>
            </a:extLst>
          </p:cNvPr>
          <p:cNvSpPr/>
          <p:nvPr/>
        </p:nvSpPr>
        <p:spPr>
          <a:xfrm>
            <a:off x="4263079" y="5360774"/>
            <a:ext cx="321276" cy="28420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5" name="Chart 4" descr="Bar Graph of Reading Accuracy Growth for Control vs. Readable English groups.">
            <a:extLst>
              <a:ext uri="{FF2B5EF4-FFF2-40B4-BE49-F238E27FC236}">
                <a16:creationId xmlns:a16="http://schemas.microsoft.com/office/drawing/2014/main" id="{8B9E1236-E90B-F8C7-6CB4-A5E4ACF8D305}"/>
              </a:ext>
            </a:extLst>
          </p:cNvPr>
          <p:cNvGraphicFramePr>
            <a:graphicFrameLocks/>
          </p:cNvGraphicFramePr>
          <p:nvPr>
            <p:extLst>
              <p:ext uri="{D42A27DB-BD31-4B8C-83A1-F6EECF244321}">
                <p14:modId xmlns:p14="http://schemas.microsoft.com/office/powerpoint/2010/main" val="2643490967"/>
              </p:ext>
            </p:extLst>
          </p:nvPr>
        </p:nvGraphicFramePr>
        <p:xfrm>
          <a:off x="1090749" y="170206"/>
          <a:ext cx="6962502" cy="565582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ABF4D5CD-2F7B-CC3F-4267-8578F6A65CEB}"/>
              </a:ext>
            </a:extLst>
          </p:cNvPr>
          <p:cNvSpPr txBox="1"/>
          <p:nvPr/>
        </p:nvSpPr>
        <p:spPr>
          <a:xfrm>
            <a:off x="5182955" y="5313961"/>
            <a:ext cx="2338252" cy="461665"/>
          </a:xfrm>
          <a:prstGeom prst="rect">
            <a:avLst/>
          </a:prstGeom>
          <a:solidFill>
            <a:schemeClr val="tx1"/>
          </a:solidFill>
        </p:spPr>
        <p:txBody>
          <a:bodyPr wrap="square" rtlCol="0">
            <a:spAutoFit/>
          </a:bodyPr>
          <a:lstStyle/>
          <a:p>
            <a:r>
              <a:rPr lang="en-US" sz="2400" dirty="0">
                <a:solidFill>
                  <a:srgbClr val="E4913B"/>
                </a:solidFill>
                <a:latin typeface="Rubik"/>
              </a:rPr>
              <a:t>Readable English</a:t>
            </a:r>
          </a:p>
        </p:txBody>
      </p:sp>
      <p:sp>
        <p:nvSpPr>
          <p:cNvPr id="6" name="TextBox 1">
            <a:extLst>
              <a:ext uri="{FF2B5EF4-FFF2-40B4-BE49-F238E27FC236}">
                <a16:creationId xmlns:a16="http://schemas.microsoft.com/office/drawing/2014/main" id="{DB646982-6149-1C9E-894F-EE7C0D5A69A0}"/>
              </a:ext>
            </a:extLst>
          </p:cNvPr>
          <p:cNvSpPr txBox="1"/>
          <p:nvPr/>
        </p:nvSpPr>
        <p:spPr>
          <a:xfrm>
            <a:off x="5614035" y="2609215"/>
            <a:ext cx="1192530" cy="1639570"/>
          </a:xfrm>
          <a:prstGeom prst="rect">
            <a:avLst/>
          </a:prstGeom>
        </p:spPr>
        <p:txBody>
          <a:bodyPr wrap="square" rtlCol="0"/>
          <a:lstStyle/>
          <a:p>
            <a:pPr marL="0" marR="0" algn="ctr">
              <a:lnSpc>
                <a:spcPct val="107000"/>
              </a:lnSpc>
              <a:spcBef>
                <a:spcPts val="0"/>
              </a:spcBef>
              <a:spcAft>
                <a:spcPts val="800"/>
              </a:spcAft>
            </a:pPr>
            <a:r>
              <a:rPr lang="en-US" sz="2400">
                <a:effectLst/>
                <a:latin typeface="Rubik"/>
                <a:ea typeface="Calibri" panose="020F0502020204030204" pitchFamily="34" charset="0"/>
                <a:cs typeface="Times New Roman" panose="02020603050405020304" pitchFamily="18" charset="0"/>
              </a:rPr>
              <a:t>Med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400">
                <a:effectLst/>
                <a:latin typeface="Rubik"/>
                <a:ea typeface="Calibri" panose="020F0502020204030204" pitchFamily="34" charset="0"/>
                <a:cs typeface="Times New Roman" panose="02020603050405020304" pitchFamily="18" charset="0"/>
              </a:rPr>
              <a:t>Effect Size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C4BAF101-C6F5-7223-DF24-EDE4512FCC9F}"/>
              </a:ext>
            </a:extLst>
          </p:cNvPr>
          <p:cNvSpPr txBox="1"/>
          <p:nvPr/>
        </p:nvSpPr>
        <p:spPr>
          <a:xfrm>
            <a:off x="1219200" y="6299200"/>
            <a:ext cx="6680200" cy="369332"/>
          </a:xfrm>
          <a:prstGeom prst="rect">
            <a:avLst/>
          </a:prstGeom>
          <a:noFill/>
        </p:spPr>
        <p:txBody>
          <a:bodyPr wrap="square" rtlCol="0">
            <a:spAutoFit/>
          </a:bodyPr>
          <a:lstStyle/>
          <a:p>
            <a:r>
              <a:rPr lang="en-US" i="1" dirty="0">
                <a:solidFill>
                  <a:schemeClr val="bg1"/>
                </a:solidFill>
                <a:latin typeface="Rubik"/>
              </a:rPr>
              <a:t>F</a:t>
            </a:r>
            <a:r>
              <a:rPr lang="en-US" i="0" dirty="0">
                <a:solidFill>
                  <a:schemeClr val="bg1"/>
                </a:solidFill>
                <a:latin typeface="Rubik"/>
              </a:rPr>
              <a:t>(1, 234) = 14.6   </a:t>
            </a:r>
            <a:r>
              <a:rPr lang="en-US" i="1" dirty="0">
                <a:solidFill>
                  <a:schemeClr val="bg1"/>
                </a:solidFill>
                <a:latin typeface="Rubik"/>
              </a:rPr>
              <a:t>P&lt;.001	</a:t>
            </a:r>
            <a:r>
              <a:rPr lang="en-US" i="0" dirty="0">
                <a:solidFill>
                  <a:schemeClr val="bg1"/>
                </a:solidFill>
                <a:latin typeface="Rubik"/>
              </a:rPr>
              <a:t>  </a:t>
            </a:r>
            <a:r>
              <a:rPr lang="el-GR" i="0" dirty="0">
                <a:solidFill>
                  <a:schemeClr val="bg1"/>
                </a:solidFill>
                <a:latin typeface="Rubik"/>
              </a:rPr>
              <a:t>η</a:t>
            </a:r>
            <a:r>
              <a:rPr lang="en-US" i="0" baseline="30000" dirty="0">
                <a:solidFill>
                  <a:schemeClr val="bg1"/>
                </a:solidFill>
                <a:latin typeface="Rubik"/>
              </a:rPr>
              <a:t>2</a:t>
            </a:r>
            <a:r>
              <a:rPr lang="en-US" i="0" dirty="0">
                <a:solidFill>
                  <a:schemeClr val="bg1"/>
                </a:solidFill>
                <a:latin typeface="Rubik"/>
              </a:rPr>
              <a:t>= .06</a:t>
            </a:r>
            <a:endParaRPr lang="en-US" dirty="0">
              <a:solidFill>
                <a:schemeClr val="bg1"/>
              </a:solidFill>
              <a:latin typeface="Rubik"/>
            </a:endParaRPr>
          </a:p>
        </p:txBody>
      </p:sp>
    </p:spTree>
    <p:extLst>
      <p:ext uri="{BB962C8B-B14F-4D97-AF65-F5344CB8AC3E}">
        <p14:creationId xmlns:p14="http://schemas.microsoft.com/office/powerpoint/2010/main" val="395874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3"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1A305-E303-CC23-295F-BF82D9D404E5}"/>
              </a:ext>
            </a:extLst>
          </p:cNvPr>
          <p:cNvSpPr>
            <a:spLocks noGrp="1"/>
          </p:cNvSpPr>
          <p:nvPr>
            <p:ph type="title"/>
          </p:nvPr>
        </p:nvSpPr>
        <p:spPr>
          <a:xfrm>
            <a:off x="457200" y="5544794"/>
            <a:ext cx="8229600" cy="906806"/>
          </a:xfrm>
        </p:spPr>
        <p:txBody>
          <a:bodyPr>
            <a:normAutofit/>
          </a:bodyPr>
          <a:lstStyle/>
          <a:p>
            <a:r>
              <a:rPr lang="en-US" sz="2800" dirty="0">
                <a:solidFill>
                  <a:schemeClr val="bg1"/>
                </a:solidFill>
                <a:latin typeface="Rubik"/>
              </a:rPr>
              <a:t>EasyCBM CCSS Reading Comprehension Benchmarks</a:t>
            </a:r>
          </a:p>
        </p:txBody>
      </p:sp>
      <p:sp>
        <p:nvSpPr>
          <p:cNvPr id="9" name="Rectangle 8">
            <a:extLst>
              <a:ext uri="{FF2B5EF4-FFF2-40B4-BE49-F238E27FC236}">
                <a16:creationId xmlns:a16="http://schemas.microsoft.com/office/drawing/2014/main" id="{19D1C92A-0D92-4243-E5C2-55A175522672}"/>
              </a:ext>
            </a:extLst>
          </p:cNvPr>
          <p:cNvSpPr/>
          <p:nvPr/>
        </p:nvSpPr>
        <p:spPr>
          <a:xfrm>
            <a:off x="2483708" y="5350476"/>
            <a:ext cx="321276" cy="28420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A96C9E0-7FEC-77E3-94EC-3E40B027A653}"/>
              </a:ext>
            </a:extLst>
          </p:cNvPr>
          <p:cNvSpPr/>
          <p:nvPr/>
        </p:nvSpPr>
        <p:spPr>
          <a:xfrm>
            <a:off x="4263079" y="5360774"/>
            <a:ext cx="321276" cy="28420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3" name="Chart 2" descr="Bar Graph of Reading Comprehension Growth for Control vs. Readable English groups.">
            <a:extLst>
              <a:ext uri="{FF2B5EF4-FFF2-40B4-BE49-F238E27FC236}">
                <a16:creationId xmlns:a16="http://schemas.microsoft.com/office/drawing/2014/main" id="{7AE10D5F-6CD8-5C81-1EAF-2D62E9C41C75}"/>
              </a:ext>
            </a:extLst>
          </p:cNvPr>
          <p:cNvGraphicFramePr>
            <a:graphicFrameLocks/>
          </p:cNvGraphicFramePr>
          <p:nvPr>
            <p:extLst>
              <p:ext uri="{D42A27DB-BD31-4B8C-83A1-F6EECF244321}">
                <p14:modId xmlns:p14="http://schemas.microsoft.com/office/powerpoint/2010/main" val="1469637883"/>
              </p:ext>
            </p:extLst>
          </p:nvPr>
        </p:nvGraphicFramePr>
        <p:xfrm>
          <a:off x="1129937" y="287383"/>
          <a:ext cx="6884126" cy="5630091"/>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ABF4D5CD-2F7B-CC3F-4267-8578F6A65CEB}"/>
              </a:ext>
            </a:extLst>
          </p:cNvPr>
          <p:cNvSpPr txBox="1"/>
          <p:nvPr/>
        </p:nvSpPr>
        <p:spPr>
          <a:xfrm>
            <a:off x="5130083" y="5414144"/>
            <a:ext cx="2338252" cy="461665"/>
          </a:xfrm>
          <a:prstGeom prst="rect">
            <a:avLst/>
          </a:prstGeom>
          <a:solidFill>
            <a:schemeClr val="tx1"/>
          </a:solidFill>
        </p:spPr>
        <p:txBody>
          <a:bodyPr wrap="square" rtlCol="0">
            <a:spAutoFit/>
          </a:bodyPr>
          <a:lstStyle/>
          <a:p>
            <a:r>
              <a:rPr lang="en-US" sz="2400" dirty="0">
                <a:solidFill>
                  <a:srgbClr val="E4913B"/>
                </a:solidFill>
                <a:latin typeface="Rubik"/>
              </a:rPr>
              <a:t>Readable English</a:t>
            </a:r>
          </a:p>
        </p:txBody>
      </p:sp>
      <p:sp>
        <p:nvSpPr>
          <p:cNvPr id="6" name="TextBox 1">
            <a:extLst>
              <a:ext uri="{FF2B5EF4-FFF2-40B4-BE49-F238E27FC236}">
                <a16:creationId xmlns:a16="http://schemas.microsoft.com/office/drawing/2014/main" id="{CAE72A94-9989-42EA-AC38-3A978A507933}"/>
              </a:ext>
            </a:extLst>
          </p:cNvPr>
          <p:cNvSpPr txBox="1"/>
          <p:nvPr/>
        </p:nvSpPr>
        <p:spPr>
          <a:xfrm>
            <a:off x="5614044" y="2218938"/>
            <a:ext cx="1192530" cy="1304925"/>
          </a:xfrm>
          <a:prstGeom prst="rect">
            <a:avLst/>
          </a:prstGeom>
        </p:spPr>
        <p:txBody>
          <a:bodyPr wrap="square" rtlCol="0">
            <a:noAutofit/>
          </a:bodyPr>
          <a:lstStyle/>
          <a:p>
            <a:pPr marL="0" marR="0" algn="ctr">
              <a:lnSpc>
                <a:spcPct val="107000"/>
              </a:lnSpc>
              <a:spcBef>
                <a:spcPts val="0"/>
              </a:spcBef>
              <a:spcAft>
                <a:spcPts val="800"/>
              </a:spcAft>
            </a:pPr>
            <a:r>
              <a:rPr lang="en-US" sz="2400" dirty="0">
                <a:effectLst/>
                <a:latin typeface="Rubik"/>
                <a:ea typeface="Calibri" panose="020F0502020204030204" pitchFamily="34" charset="0"/>
                <a:cs typeface="Times New Roman" panose="02020603050405020304" pitchFamily="18" charset="0"/>
              </a:rPr>
              <a:t>Large Effect Size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4525AC87-D6EA-D113-D769-F8BE911790F1}"/>
              </a:ext>
            </a:extLst>
          </p:cNvPr>
          <p:cNvSpPr txBox="1"/>
          <p:nvPr/>
        </p:nvSpPr>
        <p:spPr>
          <a:xfrm>
            <a:off x="788135" y="6266288"/>
            <a:ext cx="6680200" cy="369332"/>
          </a:xfrm>
          <a:prstGeom prst="rect">
            <a:avLst/>
          </a:prstGeom>
          <a:noFill/>
        </p:spPr>
        <p:txBody>
          <a:bodyPr wrap="square" rtlCol="0">
            <a:spAutoFit/>
          </a:bodyPr>
          <a:lstStyle/>
          <a:p>
            <a:r>
              <a:rPr lang="en-US" i="1" dirty="0">
                <a:solidFill>
                  <a:schemeClr val="bg1"/>
                </a:solidFill>
                <a:latin typeface="Rubik"/>
              </a:rPr>
              <a:t>F</a:t>
            </a:r>
            <a:r>
              <a:rPr lang="en-US" i="0" dirty="0">
                <a:solidFill>
                  <a:schemeClr val="bg1"/>
                </a:solidFill>
                <a:latin typeface="Rubik"/>
              </a:rPr>
              <a:t>(1, 234) = 40.8   </a:t>
            </a:r>
            <a:r>
              <a:rPr lang="en-US" i="1" dirty="0">
                <a:solidFill>
                  <a:schemeClr val="bg1"/>
                </a:solidFill>
                <a:latin typeface="Rubik"/>
              </a:rPr>
              <a:t>P&lt;.001	</a:t>
            </a:r>
            <a:r>
              <a:rPr lang="en-US" i="0" dirty="0">
                <a:solidFill>
                  <a:schemeClr val="bg1"/>
                </a:solidFill>
                <a:latin typeface="Rubik"/>
              </a:rPr>
              <a:t>  </a:t>
            </a:r>
            <a:r>
              <a:rPr lang="el-GR" i="0" dirty="0">
                <a:solidFill>
                  <a:schemeClr val="bg1"/>
                </a:solidFill>
                <a:latin typeface="Rubik"/>
              </a:rPr>
              <a:t>η</a:t>
            </a:r>
            <a:r>
              <a:rPr lang="en-US" i="0" baseline="30000" dirty="0">
                <a:solidFill>
                  <a:schemeClr val="bg1"/>
                </a:solidFill>
                <a:latin typeface="Rubik"/>
              </a:rPr>
              <a:t>2</a:t>
            </a:r>
            <a:r>
              <a:rPr lang="en-US" i="0" dirty="0">
                <a:solidFill>
                  <a:schemeClr val="bg1"/>
                </a:solidFill>
                <a:latin typeface="Rubik"/>
              </a:rPr>
              <a:t>= .15</a:t>
            </a:r>
            <a:endParaRPr lang="en-US" dirty="0">
              <a:solidFill>
                <a:schemeClr val="bg1"/>
              </a:solidFill>
              <a:latin typeface="Rubik"/>
            </a:endParaRPr>
          </a:p>
        </p:txBody>
      </p:sp>
    </p:spTree>
    <p:extLst>
      <p:ext uri="{BB962C8B-B14F-4D97-AF65-F5344CB8AC3E}">
        <p14:creationId xmlns:p14="http://schemas.microsoft.com/office/powerpoint/2010/main" val="2011598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P spid="5" grpId="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448FA2A3-9AC5-5C06-5C14-DEB06D22750E}"/>
              </a:ext>
            </a:extLst>
          </p:cNvPr>
          <p:cNvGraphicFramePr>
            <a:graphicFrameLocks/>
          </p:cNvGraphicFramePr>
          <p:nvPr>
            <p:extLst>
              <p:ext uri="{D42A27DB-BD31-4B8C-83A1-F6EECF244321}">
                <p14:modId xmlns:p14="http://schemas.microsoft.com/office/powerpoint/2010/main" val="2021313374"/>
              </p:ext>
            </p:extLst>
          </p:nvPr>
        </p:nvGraphicFramePr>
        <p:xfrm>
          <a:off x="654908" y="370702"/>
          <a:ext cx="7834183" cy="532267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0001A305-E303-CC23-295F-BF82D9D404E5}"/>
              </a:ext>
            </a:extLst>
          </p:cNvPr>
          <p:cNvSpPr>
            <a:spLocks noGrp="1"/>
          </p:cNvSpPr>
          <p:nvPr>
            <p:ph type="title"/>
          </p:nvPr>
        </p:nvSpPr>
        <p:spPr>
          <a:xfrm>
            <a:off x="457200" y="5581782"/>
            <a:ext cx="8229600" cy="623951"/>
          </a:xfrm>
        </p:spPr>
        <p:txBody>
          <a:bodyPr>
            <a:normAutofit/>
          </a:bodyPr>
          <a:lstStyle/>
          <a:p>
            <a:r>
              <a:rPr lang="en-US" sz="2800" dirty="0">
                <a:solidFill>
                  <a:schemeClr val="bg1"/>
                </a:solidFill>
                <a:latin typeface="Rubik"/>
              </a:rPr>
              <a:t>Woodcock Reading Mastery Tests, 3</a:t>
            </a:r>
            <a:r>
              <a:rPr lang="en-US" sz="2800" baseline="30000" dirty="0">
                <a:solidFill>
                  <a:schemeClr val="bg1"/>
                </a:solidFill>
                <a:latin typeface="Rubik"/>
              </a:rPr>
              <a:t>rd</a:t>
            </a:r>
            <a:r>
              <a:rPr lang="en-US" sz="2800" dirty="0">
                <a:solidFill>
                  <a:schemeClr val="bg1"/>
                </a:solidFill>
                <a:latin typeface="Rubik"/>
              </a:rPr>
              <a:t> ed.</a:t>
            </a:r>
          </a:p>
        </p:txBody>
      </p:sp>
      <p:sp>
        <p:nvSpPr>
          <p:cNvPr id="3" name="Rectangle 2">
            <a:extLst>
              <a:ext uri="{FF2B5EF4-FFF2-40B4-BE49-F238E27FC236}">
                <a16:creationId xmlns:a16="http://schemas.microsoft.com/office/drawing/2014/main" id="{AD92FA52-56F0-DDCD-D9D1-362C96C04A17}"/>
              </a:ext>
            </a:extLst>
          </p:cNvPr>
          <p:cNvSpPr/>
          <p:nvPr/>
        </p:nvSpPr>
        <p:spPr>
          <a:xfrm>
            <a:off x="5334274" y="1164625"/>
            <a:ext cx="2451370" cy="4105072"/>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1">
            <a:extLst>
              <a:ext uri="{FF2B5EF4-FFF2-40B4-BE49-F238E27FC236}">
                <a16:creationId xmlns:a16="http://schemas.microsoft.com/office/drawing/2014/main" id="{DB646982-6149-1C9E-894F-EE7C0D5A69A0}"/>
              </a:ext>
            </a:extLst>
          </p:cNvPr>
          <p:cNvSpPr txBox="1"/>
          <p:nvPr/>
        </p:nvSpPr>
        <p:spPr>
          <a:xfrm>
            <a:off x="2617198" y="2779032"/>
            <a:ext cx="1192530" cy="1639570"/>
          </a:xfrm>
          <a:prstGeom prst="rect">
            <a:avLst/>
          </a:prstGeom>
        </p:spPr>
        <p:txBody>
          <a:bodyPr wrap="square" rtlCol="0"/>
          <a:lstStyle/>
          <a:p>
            <a:pPr marL="0" marR="0" algn="ctr">
              <a:lnSpc>
                <a:spcPct val="107000"/>
              </a:lnSpc>
              <a:spcBef>
                <a:spcPts val="0"/>
              </a:spcBef>
              <a:spcAft>
                <a:spcPts val="800"/>
              </a:spcAft>
            </a:pPr>
            <a:r>
              <a:rPr lang="en-US" sz="2400" dirty="0">
                <a:effectLst/>
                <a:latin typeface="Rubik"/>
                <a:ea typeface="Calibri" panose="020F0502020204030204" pitchFamily="34" charset="0"/>
                <a:cs typeface="Times New Roman" panose="02020603050405020304" pitchFamily="18" charset="0"/>
              </a:rPr>
              <a:t>Med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400" dirty="0">
                <a:effectLst/>
                <a:latin typeface="Rubik"/>
                <a:ea typeface="Calibri" panose="020F0502020204030204" pitchFamily="34" charset="0"/>
                <a:cs typeface="Times New Roman" panose="02020603050405020304" pitchFamily="18" charset="0"/>
              </a:rPr>
              <a:t>Effect Size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1">
            <a:extLst>
              <a:ext uri="{FF2B5EF4-FFF2-40B4-BE49-F238E27FC236}">
                <a16:creationId xmlns:a16="http://schemas.microsoft.com/office/drawing/2014/main" id="{22F6C504-8B67-E3B4-72F0-05C08F7A1B1E}"/>
              </a:ext>
            </a:extLst>
          </p:cNvPr>
          <p:cNvSpPr txBox="1"/>
          <p:nvPr/>
        </p:nvSpPr>
        <p:spPr>
          <a:xfrm>
            <a:off x="6417770" y="2212254"/>
            <a:ext cx="1192530" cy="1639570"/>
          </a:xfrm>
          <a:prstGeom prst="rect">
            <a:avLst/>
          </a:prstGeom>
        </p:spPr>
        <p:txBody>
          <a:bodyPr wrap="square" rtlCol="0"/>
          <a:lstStyle/>
          <a:p>
            <a:pPr marL="0" marR="0" algn="ctr">
              <a:lnSpc>
                <a:spcPct val="107000"/>
              </a:lnSpc>
              <a:spcBef>
                <a:spcPts val="0"/>
              </a:spcBef>
              <a:spcAft>
                <a:spcPts val="800"/>
              </a:spcAft>
            </a:pPr>
            <a:r>
              <a:rPr lang="en-US" sz="2400" dirty="0">
                <a:effectLst/>
                <a:latin typeface="Rubik"/>
                <a:ea typeface="Calibri" panose="020F0502020204030204" pitchFamily="34" charset="0"/>
                <a:cs typeface="Times New Roman" panose="02020603050405020304" pitchFamily="18" charset="0"/>
              </a:rPr>
              <a:t>Very Large Effect Size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5CEAD409-68D0-F147-526F-1D7F62FD82B2}"/>
              </a:ext>
            </a:extLst>
          </p:cNvPr>
          <p:cNvSpPr txBox="1"/>
          <p:nvPr/>
        </p:nvSpPr>
        <p:spPr>
          <a:xfrm>
            <a:off x="457200" y="6036968"/>
            <a:ext cx="6680200" cy="923330"/>
          </a:xfrm>
          <a:prstGeom prst="rect">
            <a:avLst/>
          </a:prstGeom>
          <a:noFill/>
        </p:spPr>
        <p:txBody>
          <a:bodyPr wrap="square" rtlCol="0">
            <a:spAutoFit/>
          </a:bodyPr>
          <a:lstStyle/>
          <a:p>
            <a:r>
              <a:rPr lang="en-US" dirty="0">
                <a:solidFill>
                  <a:schemeClr val="bg1"/>
                </a:solidFill>
                <a:latin typeface="Rubik"/>
              </a:rPr>
              <a:t>ORF </a:t>
            </a:r>
            <a:r>
              <a:rPr lang="en-US" i="1" dirty="0">
                <a:solidFill>
                  <a:schemeClr val="bg1"/>
                </a:solidFill>
                <a:latin typeface="Rubik"/>
              </a:rPr>
              <a:t>F</a:t>
            </a:r>
            <a:r>
              <a:rPr lang="en-US" i="0" dirty="0">
                <a:solidFill>
                  <a:schemeClr val="bg1"/>
                </a:solidFill>
                <a:latin typeface="Rubik"/>
              </a:rPr>
              <a:t>(1, 234) = 21.3   </a:t>
            </a:r>
            <a:r>
              <a:rPr lang="en-US" i="1" dirty="0">
                <a:solidFill>
                  <a:schemeClr val="bg1"/>
                </a:solidFill>
                <a:latin typeface="Rubik"/>
              </a:rPr>
              <a:t>P&lt;.001	</a:t>
            </a:r>
            <a:r>
              <a:rPr lang="en-US" i="0" dirty="0">
                <a:solidFill>
                  <a:schemeClr val="bg1"/>
                </a:solidFill>
                <a:latin typeface="Rubik"/>
              </a:rPr>
              <a:t>  </a:t>
            </a:r>
            <a:r>
              <a:rPr lang="el-GR" i="0" dirty="0">
                <a:solidFill>
                  <a:schemeClr val="bg1"/>
                </a:solidFill>
                <a:latin typeface="Rubik"/>
              </a:rPr>
              <a:t>η</a:t>
            </a:r>
            <a:r>
              <a:rPr lang="en-US" i="0" baseline="30000" dirty="0">
                <a:solidFill>
                  <a:schemeClr val="bg1"/>
                </a:solidFill>
                <a:latin typeface="Rubik"/>
              </a:rPr>
              <a:t>2</a:t>
            </a:r>
            <a:r>
              <a:rPr lang="en-US" i="0" dirty="0">
                <a:solidFill>
                  <a:schemeClr val="bg1"/>
                </a:solidFill>
                <a:latin typeface="Rubik"/>
              </a:rPr>
              <a:t>= .08</a:t>
            </a:r>
          </a:p>
          <a:p>
            <a:r>
              <a:rPr lang="en-US" dirty="0">
                <a:solidFill>
                  <a:schemeClr val="bg1"/>
                </a:solidFill>
                <a:latin typeface="Rubik"/>
              </a:rPr>
              <a:t>PC   </a:t>
            </a:r>
            <a:r>
              <a:rPr lang="en-US" i="1" dirty="0">
                <a:solidFill>
                  <a:schemeClr val="bg1"/>
                </a:solidFill>
                <a:latin typeface="Rubik"/>
              </a:rPr>
              <a:t>F</a:t>
            </a:r>
            <a:r>
              <a:rPr lang="en-US" dirty="0">
                <a:solidFill>
                  <a:schemeClr val="bg1"/>
                </a:solidFill>
                <a:latin typeface="Rubik"/>
              </a:rPr>
              <a:t>(1, 234) = 57.5   </a:t>
            </a:r>
            <a:r>
              <a:rPr lang="en-US" i="1" dirty="0">
                <a:solidFill>
                  <a:schemeClr val="bg1"/>
                </a:solidFill>
                <a:latin typeface="Rubik"/>
              </a:rPr>
              <a:t>P&lt;.001	</a:t>
            </a:r>
            <a:r>
              <a:rPr lang="en-US" dirty="0">
                <a:solidFill>
                  <a:schemeClr val="bg1"/>
                </a:solidFill>
                <a:latin typeface="Rubik"/>
              </a:rPr>
              <a:t>  </a:t>
            </a:r>
            <a:r>
              <a:rPr lang="el-GR" dirty="0">
                <a:solidFill>
                  <a:schemeClr val="bg1"/>
                </a:solidFill>
                <a:latin typeface="Rubik"/>
              </a:rPr>
              <a:t>η</a:t>
            </a:r>
            <a:r>
              <a:rPr lang="en-US" baseline="30000" dirty="0">
                <a:solidFill>
                  <a:schemeClr val="bg1"/>
                </a:solidFill>
                <a:latin typeface="Rubik"/>
              </a:rPr>
              <a:t>2</a:t>
            </a:r>
            <a:r>
              <a:rPr lang="en-US" dirty="0">
                <a:solidFill>
                  <a:schemeClr val="bg1"/>
                </a:solidFill>
                <a:latin typeface="Rubik"/>
              </a:rPr>
              <a:t>= .20</a:t>
            </a:r>
          </a:p>
          <a:p>
            <a:endParaRPr lang="en-US" dirty="0">
              <a:solidFill>
                <a:schemeClr val="bg1"/>
              </a:solidFill>
              <a:latin typeface="Rubik"/>
            </a:endParaRPr>
          </a:p>
        </p:txBody>
      </p:sp>
    </p:spTree>
    <p:extLst>
      <p:ext uri="{BB962C8B-B14F-4D97-AF65-F5344CB8AC3E}">
        <p14:creationId xmlns:p14="http://schemas.microsoft.com/office/powerpoint/2010/main" val="1555437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p:bldP spid="7" grpId="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1A305-E303-CC23-295F-BF82D9D404E5}"/>
              </a:ext>
            </a:extLst>
          </p:cNvPr>
          <p:cNvSpPr>
            <a:spLocks noGrp="1"/>
          </p:cNvSpPr>
          <p:nvPr>
            <p:ph type="title"/>
          </p:nvPr>
        </p:nvSpPr>
        <p:spPr>
          <a:xfrm>
            <a:off x="457200" y="5544794"/>
            <a:ext cx="8229600" cy="703606"/>
          </a:xfrm>
        </p:spPr>
        <p:txBody>
          <a:bodyPr>
            <a:normAutofit/>
          </a:bodyPr>
          <a:lstStyle/>
          <a:p>
            <a:r>
              <a:rPr lang="en-US" sz="2800" dirty="0">
                <a:solidFill>
                  <a:schemeClr val="bg1"/>
                </a:solidFill>
                <a:latin typeface="Rubik"/>
              </a:rPr>
              <a:t>Woodcock Reading Mastery Tests, 3</a:t>
            </a:r>
            <a:r>
              <a:rPr lang="en-US" sz="2800" baseline="30000" dirty="0">
                <a:solidFill>
                  <a:schemeClr val="bg1"/>
                </a:solidFill>
                <a:latin typeface="Rubik"/>
              </a:rPr>
              <a:t>rd</a:t>
            </a:r>
            <a:r>
              <a:rPr lang="en-US" sz="2800" dirty="0">
                <a:solidFill>
                  <a:schemeClr val="bg1"/>
                </a:solidFill>
                <a:latin typeface="Rubik"/>
              </a:rPr>
              <a:t> ed.</a:t>
            </a:r>
          </a:p>
        </p:txBody>
      </p:sp>
      <p:graphicFrame>
        <p:nvGraphicFramePr>
          <p:cNvPr id="5" name="Chart 4">
            <a:extLst>
              <a:ext uri="{FF2B5EF4-FFF2-40B4-BE49-F238E27FC236}">
                <a16:creationId xmlns:a16="http://schemas.microsoft.com/office/drawing/2014/main" id="{A398D3F0-118E-B563-21A7-DC02FAC99003}"/>
              </a:ext>
            </a:extLst>
          </p:cNvPr>
          <p:cNvGraphicFramePr>
            <a:graphicFrameLocks/>
          </p:cNvGraphicFramePr>
          <p:nvPr>
            <p:extLst>
              <p:ext uri="{D42A27DB-BD31-4B8C-83A1-F6EECF244321}">
                <p14:modId xmlns:p14="http://schemas.microsoft.com/office/powerpoint/2010/main" val="1511915120"/>
              </p:ext>
            </p:extLst>
          </p:nvPr>
        </p:nvGraphicFramePr>
        <p:xfrm>
          <a:off x="710513" y="429699"/>
          <a:ext cx="7722973" cy="5353264"/>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Straight Connector 6">
            <a:extLst>
              <a:ext uri="{FF2B5EF4-FFF2-40B4-BE49-F238E27FC236}">
                <a16:creationId xmlns:a16="http://schemas.microsoft.com/office/drawing/2014/main" id="{12D0433E-92B5-A72F-D2D4-969268CDD600}"/>
              </a:ext>
            </a:extLst>
          </p:cNvPr>
          <p:cNvCxnSpPr/>
          <p:nvPr/>
        </p:nvCxnSpPr>
        <p:spPr>
          <a:xfrm>
            <a:off x="1865872" y="4633784"/>
            <a:ext cx="790832" cy="0"/>
          </a:xfrm>
          <a:prstGeom prst="line">
            <a:avLst/>
          </a:prstGeom>
          <a:ln>
            <a:solidFill>
              <a:srgbClr val="475BAE"/>
            </a:solidFill>
          </a:ln>
        </p:spPr>
        <p:style>
          <a:lnRef idx="1">
            <a:schemeClr val="accent6"/>
          </a:lnRef>
          <a:fillRef idx="0">
            <a:schemeClr val="accent6"/>
          </a:fillRef>
          <a:effectRef idx="0">
            <a:schemeClr val="accent6"/>
          </a:effectRef>
          <a:fontRef idx="minor">
            <a:schemeClr val="tx1"/>
          </a:fontRef>
        </p:style>
      </p:cxnSp>
      <p:sp>
        <p:nvSpPr>
          <p:cNvPr id="9" name="Rectangle 8">
            <a:extLst>
              <a:ext uri="{FF2B5EF4-FFF2-40B4-BE49-F238E27FC236}">
                <a16:creationId xmlns:a16="http://schemas.microsoft.com/office/drawing/2014/main" id="{19D1C92A-0D92-4243-E5C2-55A175522672}"/>
              </a:ext>
            </a:extLst>
          </p:cNvPr>
          <p:cNvSpPr/>
          <p:nvPr/>
        </p:nvSpPr>
        <p:spPr>
          <a:xfrm>
            <a:off x="2483708" y="5350476"/>
            <a:ext cx="321276" cy="28420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A96C9E0-7FEC-77E3-94EC-3E40B027A653}"/>
              </a:ext>
            </a:extLst>
          </p:cNvPr>
          <p:cNvSpPr/>
          <p:nvPr/>
        </p:nvSpPr>
        <p:spPr>
          <a:xfrm>
            <a:off x="4263079" y="5360774"/>
            <a:ext cx="321276" cy="28420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07F29F0-37EF-D6A1-D940-128E0D611101}"/>
              </a:ext>
            </a:extLst>
          </p:cNvPr>
          <p:cNvSpPr/>
          <p:nvPr/>
        </p:nvSpPr>
        <p:spPr>
          <a:xfrm>
            <a:off x="5190414" y="1166506"/>
            <a:ext cx="2852928" cy="4143468"/>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A703E75-B4F3-81F7-D083-D57F94E8CE07}"/>
              </a:ext>
            </a:extLst>
          </p:cNvPr>
          <p:cNvSpPr txBox="1"/>
          <p:nvPr/>
        </p:nvSpPr>
        <p:spPr>
          <a:xfrm>
            <a:off x="2901696" y="3319951"/>
            <a:ext cx="938784" cy="1200329"/>
          </a:xfrm>
          <a:prstGeom prst="rect">
            <a:avLst/>
          </a:prstGeom>
          <a:noFill/>
        </p:spPr>
        <p:txBody>
          <a:bodyPr wrap="square" rtlCol="0">
            <a:spAutoFit/>
          </a:bodyPr>
          <a:lstStyle/>
          <a:p>
            <a:pPr algn="ctr"/>
            <a:r>
              <a:rPr lang="en-US" sz="2400" dirty="0">
                <a:latin typeface="Rubik"/>
              </a:rPr>
              <a:t>Large Effect Size</a:t>
            </a:r>
          </a:p>
        </p:txBody>
      </p:sp>
      <p:sp>
        <p:nvSpPr>
          <p:cNvPr id="13" name="TextBox 12">
            <a:extLst>
              <a:ext uri="{FF2B5EF4-FFF2-40B4-BE49-F238E27FC236}">
                <a16:creationId xmlns:a16="http://schemas.microsoft.com/office/drawing/2014/main" id="{1D4F13AF-7C1C-9B13-4C5E-C8BC70A51B8E}"/>
              </a:ext>
            </a:extLst>
          </p:cNvPr>
          <p:cNvSpPr txBox="1"/>
          <p:nvPr/>
        </p:nvSpPr>
        <p:spPr>
          <a:xfrm>
            <a:off x="6616878" y="2506166"/>
            <a:ext cx="938784" cy="1200329"/>
          </a:xfrm>
          <a:prstGeom prst="rect">
            <a:avLst/>
          </a:prstGeom>
          <a:noFill/>
        </p:spPr>
        <p:txBody>
          <a:bodyPr wrap="square" rtlCol="0">
            <a:spAutoFit/>
          </a:bodyPr>
          <a:lstStyle/>
          <a:p>
            <a:pPr algn="ctr"/>
            <a:r>
              <a:rPr lang="en-US" sz="2400" dirty="0">
                <a:latin typeface="Rubik"/>
              </a:rPr>
              <a:t>Large Effect Size</a:t>
            </a:r>
          </a:p>
        </p:txBody>
      </p:sp>
      <p:sp>
        <p:nvSpPr>
          <p:cNvPr id="3" name="TextBox 2">
            <a:extLst>
              <a:ext uri="{FF2B5EF4-FFF2-40B4-BE49-F238E27FC236}">
                <a16:creationId xmlns:a16="http://schemas.microsoft.com/office/drawing/2014/main" id="{5543942B-A606-2331-D526-55E6163BE6C1}"/>
              </a:ext>
            </a:extLst>
          </p:cNvPr>
          <p:cNvSpPr txBox="1"/>
          <p:nvPr/>
        </p:nvSpPr>
        <p:spPr>
          <a:xfrm>
            <a:off x="875462" y="1300886"/>
            <a:ext cx="6680200" cy="923330"/>
          </a:xfrm>
          <a:prstGeom prst="rect">
            <a:avLst/>
          </a:prstGeom>
          <a:noFill/>
        </p:spPr>
        <p:txBody>
          <a:bodyPr wrap="square" rtlCol="0">
            <a:spAutoFit/>
          </a:bodyPr>
          <a:lstStyle/>
          <a:p>
            <a:r>
              <a:rPr lang="en-US" dirty="0">
                <a:solidFill>
                  <a:schemeClr val="bg1"/>
                </a:solidFill>
                <a:latin typeface="Rubik"/>
              </a:rPr>
              <a:t>ORF </a:t>
            </a:r>
            <a:r>
              <a:rPr lang="en-US" i="1" dirty="0">
                <a:solidFill>
                  <a:schemeClr val="bg1"/>
                </a:solidFill>
                <a:latin typeface="Rubik"/>
              </a:rPr>
              <a:t>F</a:t>
            </a:r>
            <a:r>
              <a:rPr lang="en-US" i="0" dirty="0">
                <a:solidFill>
                  <a:schemeClr val="bg1"/>
                </a:solidFill>
                <a:latin typeface="Rubik"/>
              </a:rPr>
              <a:t>(1, 234) = 31.4   </a:t>
            </a:r>
            <a:r>
              <a:rPr lang="en-US" i="1" dirty="0">
                <a:solidFill>
                  <a:schemeClr val="bg1"/>
                </a:solidFill>
                <a:latin typeface="Rubik"/>
              </a:rPr>
              <a:t>P&lt;.001	</a:t>
            </a:r>
            <a:r>
              <a:rPr lang="en-US" i="0" dirty="0">
                <a:solidFill>
                  <a:schemeClr val="bg1"/>
                </a:solidFill>
                <a:latin typeface="Rubik"/>
              </a:rPr>
              <a:t>  </a:t>
            </a:r>
            <a:r>
              <a:rPr lang="el-GR" i="0" dirty="0">
                <a:solidFill>
                  <a:schemeClr val="bg1"/>
                </a:solidFill>
                <a:latin typeface="Rubik"/>
              </a:rPr>
              <a:t>η</a:t>
            </a:r>
            <a:r>
              <a:rPr lang="en-US" i="0" baseline="30000" dirty="0">
                <a:solidFill>
                  <a:schemeClr val="bg1"/>
                </a:solidFill>
                <a:latin typeface="Rubik"/>
              </a:rPr>
              <a:t>2</a:t>
            </a:r>
            <a:r>
              <a:rPr lang="en-US" i="0" dirty="0">
                <a:solidFill>
                  <a:schemeClr val="bg1"/>
                </a:solidFill>
                <a:latin typeface="Rubik"/>
              </a:rPr>
              <a:t>= .12</a:t>
            </a:r>
          </a:p>
          <a:p>
            <a:r>
              <a:rPr lang="en-US" dirty="0">
                <a:solidFill>
                  <a:schemeClr val="bg1"/>
                </a:solidFill>
                <a:latin typeface="Rubik"/>
              </a:rPr>
              <a:t>PC   </a:t>
            </a:r>
            <a:r>
              <a:rPr lang="en-US" i="1" dirty="0">
                <a:solidFill>
                  <a:schemeClr val="bg1"/>
                </a:solidFill>
                <a:latin typeface="Rubik"/>
              </a:rPr>
              <a:t>F</a:t>
            </a:r>
            <a:r>
              <a:rPr lang="en-US" dirty="0">
                <a:solidFill>
                  <a:schemeClr val="bg1"/>
                </a:solidFill>
                <a:latin typeface="Rubik"/>
              </a:rPr>
              <a:t>(1, 234) = 48.9   </a:t>
            </a:r>
            <a:r>
              <a:rPr lang="en-US" i="1" dirty="0">
                <a:solidFill>
                  <a:schemeClr val="bg1"/>
                </a:solidFill>
                <a:latin typeface="Rubik"/>
              </a:rPr>
              <a:t>P&lt;.001	</a:t>
            </a:r>
            <a:r>
              <a:rPr lang="en-US" dirty="0">
                <a:solidFill>
                  <a:schemeClr val="bg1"/>
                </a:solidFill>
                <a:latin typeface="Rubik"/>
              </a:rPr>
              <a:t>  </a:t>
            </a:r>
            <a:r>
              <a:rPr lang="el-GR" dirty="0">
                <a:solidFill>
                  <a:schemeClr val="bg1"/>
                </a:solidFill>
                <a:latin typeface="Rubik"/>
              </a:rPr>
              <a:t>η</a:t>
            </a:r>
            <a:r>
              <a:rPr lang="en-US" baseline="30000" dirty="0">
                <a:solidFill>
                  <a:schemeClr val="bg1"/>
                </a:solidFill>
                <a:latin typeface="Rubik"/>
              </a:rPr>
              <a:t>2</a:t>
            </a:r>
            <a:r>
              <a:rPr lang="en-US" dirty="0">
                <a:solidFill>
                  <a:schemeClr val="bg1"/>
                </a:solidFill>
                <a:latin typeface="Rubik"/>
              </a:rPr>
              <a:t>= .17</a:t>
            </a:r>
          </a:p>
          <a:p>
            <a:endParaRPr lang="en-US" dirty="0">
              <a:solidFill>
                <a:schemeClr val="bg1"/>
              </a:solidFill>
              <a:latin typeface="Rubik"/>
            </a:endParaRPr>
          </a:p>
        </p:txBody>
      </p:sp>
      <p:sp>
        <p:nvSpPr>
          <p:cNvPr id="4" name="TextBox 3">
            <a:extLst>
              <a:ext uri="{FF2B5EF4-FFF2-40B4-BE49-F238E27FC236}">
                <a16:creationId xmlns:a16="http://schemas.microsoft.com/office/drawing/2014/main" id="{F869E0CF-0926-FCEC-294D-D37DC3644483}"/>
              </a:ext>
            </a:extLst>
          </p:cNvPr>
          <p:cNvSpPr txBox="1"/>
          <p:nvPr/>
        </p:nvSpPr>
        <p:spPr>
          <a:xfrm>
            <a:off x="457200" y="6183016"/>
            <a:ext cx="5169078" cy="372970"/>
          </a:xfrm>
          <a:prstGeom prst="rect">
            <a:avLst/>
          </a:prstGeom>
          <a:noFill/>
        </p:spPr>
        <p:txBody>
          <a:bodyPr wrap="square" rtlCol="0">
            <a:spAutoFit/>
          </a:bodyPr>
          <a:lstStyle/>
          <a:p>
            <a:r>
              <a:rPr lang="en-US" i="1" dirty="0">
                <a:solidFill>
                  <a:schemeClr val="bg1"/>
                </a:solidFill>
                <a:latin typeface="Rubik"/>
              </a:rPr>
              <a:t>Note:</a:t>
            </a:r>
            <a:r>
              <a:rPr lang="en-US" dirty="0">
                <a:solidFill>
                  <a:schemeClr val="bg1"/>
                </a:solidFill>
                <a:latin typeface="Rubik"/>
              </a:rPr>
              <a:t> 10 months = 1.0 grade level</a:t>
            </a:r>
          </a:p>
        </p:txBody>
      </p:sp>
    </p:spTree>
    <p:extLst>
      <p:ext uri="{BB962C8B-B14F-4D97-AF65-F5344CB8AC3E}">
        <p14:creationId xmlns:p14="http://schemas.microsoft.com/office/powerpoint/2010/main" val="2554639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2"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P spid="3" grpId="0"/>
      <p:bldP spid="3" grpId="1"/>
      <p:bldP spid="3" grpId="2"/>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0" name="Rectangle 2079">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2" name="Rectangle 208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person&#10;&#10;Description automatically generated">
            <a:extLst>
              <a:ext uri="{FF2B5EF4-FFF2-40B4-BE49-F238E27FC236}">
                <a16:creationId xmlns:a16="http://schemas.microsoft.com/office/drawing/2014/main" id="{4C90CC1C-C5C2-BE5F-A960-E730AB57B184}"/>
              </a:ext>
            </a:extLst>
          </p:cNvPr>
          <p:cNvPicPr>
            <a:picLocks noChangeAspect="1"/>
          </p:cNvPicPr>
          <p:nvPr/>
        </p:nvPicPr>
        <p:blipFill>
          <a:blip r:embed="rId3"/>
          <a:stretch>
            <a:fillRect/>
          </a:stretch>
        </p:blipFill>
        <p:spPr>
          <a:xfrm>
            <a:off x="-1047466" y="0"/>
            <a:ext cx="10287000" cy="6858000"/>
          </a:xfrm>
          <a:prstGeom prst="rect">
            <a:avLst/>
          </a:prstGeom>
        </p:spPr>
      </p:pic>
      <p:sp>
        <p:nvSpPr>
          <p:cNvPr id="3" name="TextBox 2"/>
          <p:cNvSpPr txBox="1"/>
          <p:nvPr/>
        </p:nvSpPr>
        <p:spPr>
          <a:xfrm>
            <a:off x="4924373" y="976238"/>
            <a:ext cx="3248660" cy="5160850"/>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p>
            <a:pPr algn="ctr" defTabSz="914400">
              <a:lnSpc>
                <a:spcPct val="90000"/>
              </a:lnSpc>
              <a:spcBef>
                <a:spcPct val="0"/>
              </a:spcBef>
              <a:spcAft>
                <a:spcPts val="600"/>
              </a:spcAft>
            </a:pPr>
            <a:r>
              <a:rPr lang="en-US" sz="6000" b="1" dirty="0">
                <a:solidFill>
                  <a:srgbClr val="E4913B"/>
                </a:solidFill>
                <a:latin typeface="Rubik"/>
                <a:ea typeface="+mj-ea"/>
                <a:cs typeface="+mj-cs"/>
              </a:rPr>
              <a:t>All Students Can Learn to Read</a:t>
            </a:r>
          </a:p>
        </p:txBody>
      </p:sp>
    </p:spTree>
    <p:extLst>
      <p:ext uri="{BB962C8B-B14F-4D97-AF65-F5344CB8AC3E}">
        <p14:creationId xmlns:p14="http://schemas.microsoft.com/office/powerpoint/2010/main" val="2863790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0" name="Rectangle 2079">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2" name="Rectangle 208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ign on a brick wall&#10;&#10;Description automatically generated with low confidence">
            <a:extLst>
              <a:ext uri="{FF2B5EF4-FFF2-40B4-BE49-F238E27FC236}">
                <a16:creationId xmlns:a16="http://schemas.microsoft.com/office/drawing/2014/main" id="{7AA3502D-C269-BC76-4767-6991B975BEFD}"/>
              </a:ext>
            </a:extLst>
          </p:cNvPr>
          <p:cNvPicPr>
            <a:picLocks noChangeAspect="1"/>
          </p:cNvPicPr>
          <p:nvPr/>
        </p:nvPicPr>
        <p:blipFill>
          <a:blip r:embed="rId3"/>
          <a:stretch>
            <a:fillRect/>
          </a:stretch>
        </p:blipFill>
        <p:spPr>
          <a:xfrm>
            <a:off x="-940524" y="599644"/>
            <a:ext cx="10084524" cy="7563393"/>
          </a:xfrm>
          <a:prstGeom prst="rect">
            <a:avLst/>
          </a:prstGeom>
        </p:spPr>
      </p:pic>
      <p:sp>
        <p:nvSpPr>
          <p:cNvPr id="3" name="TextBox 2"/>
          <p:cNvSpPr txBox="1"/>
          <p:nvPr/>
        </p:nvSpPr>
        <p:spPr>
          <a:xfrm>
            <a:off x="-940524" y="0"/>
            <a:ext cx="10084524" cy="1553232"/>
          </a:xfrm>
          <a:prstGeom prst="rect">
            <a:avLst/>
          </a:prstGeom>
          <a:solidFill>
            <a:schemeClr val="accent1"/>
          </a:solidFill>
          <a:effectLst>
            <a:outerShdw blurRad="50800" dist="38100" dir="2700000" algn="tl" rotWithShape="0">
              <a:prstClr val="black">
                <a:alpha val="40000"/>
              </a:prstClr>
            </a:outerShdw>
          </a:effectLst>
        </p:spPr>
        <p:txBody>
          <a:bodyPr vert="horz" lIns="91440" tIns="45720" rIns="91440" bIns="45720" rtlCol="0" anchor="b">
            <a:normAutofit fontScale="92500" lnSpcReduction="10000"/>
          </a:bodyPr>
          <a:lstStyle/>
          <a:p>
            <a:pPr algn="ctr" defTabSz="914400">
              <a:lnSpc>
                <a:spcPct val="90000"/>
              </a:lnSpc>
              <a:spcBef>
                <a:spcPct val="0"/>
              </a:spcBef>
              <a:spcAft>
                <a:spcPts val="600"/>
              </a:spcAft>
            </a:pPr>
            <a:r>
              <a:rPr lang="en-US" sz="6000" b="1" dirty="0">
                <a:latin typeface="Rubik"/>
                <a:ea typeface="+mj-ea"/>
                <a:cs typeface="+mj-cs"/>
              </a:rPr>
              <a:t>“We all hate reading. </a:t>
            </a:r>
          </a:p>
          <a:p>
            <a:pPr algn="ctr" defTabSz="914400">
              <a:lnSpc>
                <a:spcPct val="90000"/>
              </a:lnSpc>
              <a:spcBef>
                <a:spcPct val="0"/>
              </a:spcBef>
              <a:spcAft>
                <a:spcPts val="600"/>
              </a:spcAft>
            </a:pPr>
            <a:r>
              <a:rPr lang="en-US" sz="6000" b="1" dirty="0">
                <a:latin typeface="Rubik"/>
                <a:ea typeface="+mj-ea"/>
                <a:cs typeface="+mj-cs"/>
              </a:rPr>
              <a:t>Wanna see my book?”</a:t>
            </a:r>
          </a:p>
        </p:txBody>
      </p:sp>
    </p:spTree>
    <p:extLst>
      <p:ext uri="{BB962C8B-B14F-4D97-AF65-F5344CB8AC3E}">
        <p14:creationId xmlns:p14="http://schemas.microsoft.com/office/powerpoint/2010/main" val="3605817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Picture 10" descr="A person reading a book to a baby&#10;&#10;Description automatically generated">
            <a:extLst>
              <a:ext uri="{FF2B5EF4-FFF2-40B4-BE49-F238E27FC236}">
                <a16:creationId xmlns:a16="http://schemas.microsoft.com/office/drawing/2014/main" id="{20ABAE1F-0191-F502-F176-BFED8E5A117C}"/>
              </a:ext>
            </a:extLst>
          </p:cNvPr>
          <p:cNvPicPr>
            <a:picLocks noChangeAspect="1"/>
          </p:cNvPicPr>
          <p:nvPr/>
        </p:nvPicPr>
        <p:blipFill>
          <a:blip r:embed="rId3"/>
          <a:stretch>
            <a:fillRect/>
          </a:stretch>
        </p:blipFill>
        <p:spPr>
          <a:xfrm>
            <a:off x="-44858" y="-214585"/>
            <a:ext cx="9233715" cy="7072586"/>
          </a:xfrm>
          <a:prstGeom prst="rect">
            <a:avLst/>
          </a:prstGeom>
        </p:spPr>
      </p:pic>
      <p:pic>
        <p:nvPicPr>
          <p:cNvPr id="6" name="Picture 5">
            <a:extLst>
              <a:ext uri="{FF2B5EF4-FFF2-40B4-BE49-F238E27FC236}">
                <a16:creationId xmlns:a16="http://schemas.microsoft.com/office/drawing/2014/main" id="{4F472452-25CB-F877-683D-A0D6A9BA3526}"/>
              </a:ext>
            </a:extLst>
          </p:cNvPr>
          <p:cNvPicPr>
            <a:picLocks noChangeAspect="1"/>
          </p:cNvPicPr>
          <p:nvPr/>
        </p:nvPicPr>
        <p:blipFill>
          <a:blip r:embed="rId4"/>
          <a:stretch>
            <a:fillRect/>
          </a:stretch>
        </p:blipFill>
        <p:spPr>
          <a:xfrm>
            <a:off x="0" y="0"/>
            <a:ext cx="5311739" cy="841965"/>
          </a:xfrm>
          <a:prstGeom prst="rect">
            <a:avLst/>
          </a:prstGeom>
        </p:spPr>
      </p:pic>
    </p:spTree>
    <p:extLst>
      <p:ext uri="{BB962C8B-B14F-4D97-AF65-F5344CB8AC3E}">
        <p14:creationId xmlns:p14="http://schemas.microsoft.com/office/powerpoint/2010/main" val="2956321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475BAE"/>
        </a:solidFill>
        <a:effectLst/>
      </p:bgPr>
    </p:bg>
    <p:spTree>
      <p:nvGrpSpPr>
        <p:cNvPr id="1" name=""/>
        <p:cNvGrpSpPr/>
        <p:nvPr/>
      </p:nvGrpSpPr>
      <p:grpSpPr>
        <a:xfrm>
          <a:off x="0" y="0"/>
          <a:ext cx="0" cy="0"/>
          <a:chOff x="0" y="0"/>
          <a:chExt cx="0" cy="0"/>
        </a:xfrm>
      </p:grpSpPr>
      <p:sp>
        <p:nvSpPr>
          <p:cNvPr id="4" name="Rectangle 3"/>
          <p:cNvSpPr/>
          <p:nvPr/>
        </p:nvSpPr>
        <p:spPr>
          <a:xfrm>
            <a:off x="0" y="1916655"/>
            <a:ext cx="9144000" cy="1623576"/>
          </a:xfrm>
          <a:prstGeom prst="rect">
            <a:avLst/>
          </a:prstGeom>
          <a:solidFill>
            <a:srgbClr val="2C421D">
              <a:alpha val="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800" dirty="0">
                <a:solidFill>
                  <a:srgbClr val="E4913B"/>
                </a:solidFill>
                <a:latin typeface="Rubik"/>
              </a:rPr>
              <a:t>Call to Action</a:t>
            </a:r>
          </a:p>
          <a:p>
            <a:pPr algn="ctr"/>
            <a:r>
              <a:rPr lang="en-US" sz="3200" dirty="0">
                <a:solidFill>
                  <a:srgbClr val="E4913B"/>
                </a:solidFill>
                <a:latin typeface="Rubik"/>
              </a:rPr>
              <a:t>Use Readable English</a:t>
            </a:r>
          </a:p>
          <a:p>
            <a:pPr algn="ctr"/>
            <a:r>
              <a:rPr lang="en-US" sz="3200" dirty="0">
                <a:solidFill>
                  <a:srgbClr val="E4913B"/>
                </a:solidFill>
                <a:latin typeface="Rubik"/>
              </a:rPr>
              <a:t>Research Readable English</a:t>
            </a:r>
          </a:p>
        </p:txBody>
      </p:sp>
      <p:sp>
        <p:nvSpPr>
          <p:cNvPr id="5" name="TextBox 4">
            <a:extLst>
              <a:ext uri="{FF2B5EF4-FFF2-40B4-BE49-F238E27FC236}">
                <a16:creationId xmlns:a16="http://schemas.microsoft.com/office/drawing/2014/main" id="{1A9F4153-FD2E-487A-9C81-2D06DF1F8D28}"/>
              </a:ext>
            </a:extLst>
          </p:cNvPr>
          <p:cNvSpPr txBox="1"/>
          <p:nvPr/>
        </p:nvSpPr>
        <p:spPr>
          <a:xfrm>
            <a:off x="0" y="201690"/>
            <a:ext cx="9144000" cy="1631216"/>
          </a:xfrm>
          <a:prstGeom prst="rect">
            <a:avLst/>
          </a:prstGeom>
          <a:noFill/>
        </p:spPr>
        <p:txBody>
          <a:bodyPr wrap="square" rtlCol="0">
            <a:spAutoFit/>
          </a:bodyPr>
          <a:lstStyle/>
          <a:p>
            <a:pPr algn="ctr"/>
            <a:r>
              <a:rPr lang="en-US" sz="5000" dirty="0">
                <a:solidFill>
                  <a:schemeClr val="bg1"/>
                </a:solidFill>
                <a:latin typeface="Rubik"/>
              </a:rPr>
              <a:t>With Effective &amp; Sustainable Instruction All Students Can Read</a:t>
            </a:r>
          </a:p>
        </p:txBody>
      </p:sp>
      <p:sp>
        <p:nvSpPr>
          <p:cNvPr id="7" name="TextBox 6">
            <a:extLst>
              <a:ext uri="{FF2B5EF4-FFF2-40B4-BE49-F238E27FC236}">
                <a16:creationId xmlns:a16="http://schemas.microsoft.com/office/drawing/2014/main" id="{13396EFA-D95A-0CF6-AA86-89B6F3F085C4}"/>
              </a:ext>
            </a:extLst>
          </p:cNvPr>
          <p:cNvSpPr txBox="1"/>
          <p:nvPr/>
        </p:nvSpPr>
        <p:spPr>
          <a:xfrm>
            <a:off x="399666" y="4076001"/>
            <a:ext cx="2803738" cy="830997"/>
          </a:xfrm>
          <a:prstGeom prst="rect">
            <a:avLst/>
          </a:prstGeom>
          <a:noFill/>
        </p:spPr>
        <p:txBody>
          <a:bodyPr wrap="square" rtlCol="0">
            <a:spAutoFit/>
          </a:bodyPr>
          <a:lstStyle/>
          <a:p>
            <a:r>
              <a:rPr lang="en-US" sz="2400" dirty="0">
                <a:solidFill>
                  <a:schemeClr val="bg1"/>
                </a:solidFill>
                <a:latin typeface="Rubik"/>
              </a:rPr>
              <a:t>Presentation Survey</a:t>
            </a:r>
          </a:p>
          <a:p>
            <a:endParaRPr lang="en-US" sz="2400" dirty="0">
              <a:solidFill>
                <a:schemeClr val="bg1"/>
              </a:solidFill>
              <a:latin typeface="Rubik"/>
            </a:endParaRPr>
          </a:p>
        </p:txBody>
      </p:sp>
      <p:sp>
        <p:nvSpPr>
          <p:cNvPr id="8" name="TextBox 7">
            <a:extLst>
              <a:ext uri="{FF2B5EF4-FFF2-40B4-BE49-F238E27FC236}">
                <a16:creationId xmlns:a16="http://schemas.microsoft.com/office/drawing/2014/main" id="{C719C74E-DCF4-185F-A741-C477C61739C0}"/>
              </a:ext>
            </a:extLst>
          </p:cNvPr>
          <p:cNvSpPr txBox="1"/>
          <p:nvPr/>
        </p:nvSpPr>
        <p:spPr>
          <a:xfrm>
            <a:off x="5417127" y="3783613"/>
            <a:ext cx="3075519" cy="707886"/>
          </a:xfrm>
          <a:prstGeom prst="rect">
            <a:avLst/>
          </a:prstGeom>
          <a:noFill/>
        </p:spPr>
        <p:txBody>
          <a:bodyPr wrap="square" rtlCol="0">
            <a:spAutoFit/>
          </a:bodyPr>
          <a:lstStyle/>
          <a:p>
            <a:pPr algn="ctr"/>
            <a:r>
              <a:rPr lang="en-US" sz="2400" dirty="0">
                <a:solidFill>
                  <a:schemeClr val="bg1"/>
                </a:solidFill>
                <a:latin typeface="Rubik"/>
              </a:rPr>
              <a:t>Presentation PDF </a:t>
            </a:r>
            <a:r>
              <a:rPr lang="en-US" sz="1600" dirty="0">
                <a:solidFill>
                  <a:schemeClr val="bg1"/>
                </a:solidFill>
                <a:latin typeface="Rubik"/>
              </a:rPr>
              <a:t>RightingReading.com/Resources</a:t>
            </a:r>
          </a:p>
        </p:txBody>
      </p:sp>
      <p:pic>
        <p:nvPicPr>
          <p:cNvPr id="11" name="Picture 10">
            <a:extLst>
              <a:ext uri="{FF2B5EF4-FFF2-40B4-BE49-F238E27FC236}">
                <a16:creationId xmlns:a16="http://schemas.microsoft.com/office/drawing/2014/main" id="{382B4ED2-742B-2AA6-C05B-652E53A8D0FE}"/>
              </a:ext>
            </a:extLst>
          </p:cNvPr>
          <p:cNvPicPr>
            <a:picLocks noChangeAspect="1"/>
          </p:cNvPicPr>
          <p:nvPr/>
        </p:nvPicPr>
        <p:blipFill>
          <a:blip r:embed="rId3"/>
          <a:stretch>
            <a:fillRect/>
          </a:stretch>
        </p:blipFill>
        <p:spPr>
          <a:xfrm>
            <a:off x="787247" y="4627735"/>
            <a:ext cx="1783425" cy="1783425"/>
          </a:xfrm>
          <a:prstGeom prst="rect">
            <a:avLst/>
          </a:prstGeom>
        </p:spPr>
      </p:pic>
      <p:pic>
        <p:nvPicPr>
          <p:cNvPr id="13" name="Picture 12" descr="Qr code&#10;&#10;Description automatically generated">
            <a:extLst>
              <a:ext uri="{FF2B5EF4-FFF2-40B4-BE49-F238E27FC236}">
                <a16:creationId xmlns:a16="http://schemas.microsoft.com/office/drawing/2014/main" id="{0559DC62-21E3-34B4-C77B-5354C4DA8715}"/>
              </a:ext>
            </a:extLst>
          </p:cNvPr>
          <p:cNvPicPr>
            <a:picLocks noChangeAspect="1"/>
          </p:cNvPicPr>
          <p:nvPr/>
        </p:nvPicPr>
        <p:blipFill>
          <a:blip r:embed="rId4"/>
          <a:stretch>
            <a:fillRect/>
          </a:stretch>
        </p:blipFill>
        <p:spPr>
          <a:xfrm>
            <a:off x="6078621" y="4627735"/>
            <a:ext cx="1783425" cy="1783425"/>
          </a:xfrm>
          <a:prstGeom prst="rect">
            <a:avLst/>
          </a:prstGeom>
        </p:spPr>
      </p:pic>
    </p:spTree>
    <p:extLst>
      <p:ext uri="{BB962C8B-B14F-4D97-AF65-F5344CB8AC3E}">
        <p14:creationId xmlns:p14="http://schemas.microsoft.com/office/powerpoint/2010/main" val="2362975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04685"/>
        </a:solidFill>
        <a:effectLst/>
      </p:bgPr>
    </p:bg>
    <p:spTree>
      <p:nvGrpSpPr>
        <p:cNvPr id="1" name=""/>
        <p:cNvGrpSpPr/>
        <p:nvPr/>
      </p:nvGrpSpPr>
      <p:grpSpPr>
        <a:xfrm>
          <a:off x="0" y="0"/>
          <a:ext cx="0" cy="0"/>
          <a:chOff x="0" y="0"/>
          <a:chExt cx="0" cy="0"/>
        </a:xfrm>
      </p:grpSpPr>
      <p:sp>
        <p:nvSpPr>
          <p:cNvPr id="4" name="Rectangle 3"/>
          <p:cNvSpPr/>
          <p:nvPr/>
        </p:nvSpPr>
        <p:spPr>
          <a:xfrm>
            <a:off x="-926459" y="776055"/>
            <a:ext cx="10996916" cy="1623576"/>
          </a:xfrm>
          <a:prstGeom prst="rect">
            <a:avLst/>
          </a:prstGeom>
          <a:solidFill>
            <a:srgbClr val="2C421D">
              <a:alpha val="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F65C4FD-2A6B-9236-A97A-CA1014B77694}"/>
              </a:ext>
            </a:extLst>
          </p:cNvPr>
          <p:cNvSpPr txBox="1"/>
          <p:nvPr/>
        </p:nvSpPr>
        <p:spPr>
          <a:xfrm>
            <a:off x="902264" y="5314139"/>
            <a:ext cx="7339469" cy="1092607"/>
          </a:xfrm>
          <a:prstGeom prst="rect">
            <a:avLst/>
          </a:prstGeom>
          <a:noFill/>
        </p:spPr>
        <p:txBody>
          <a:bodyPr wrap="square" rtlCol="0">
            <a:spAutoFit/>
          </a:bodyPr>
          <a:lstStyle/>
          <a:p>
            <a:pPr algn="ctr"/>
            <a:r>
              <a:rPr lang="en-US" sz="6500" b="1" dirty="0">
                <a:solidFill>
                  <a:schemeClr val="bg1"/>
                </a:solidFill>
                <a:latin typeface="Gill Sans Light"/>
                <a:cs typeface="Tahoma"/>
              </a:rPr>
              <a:t>Pandemic Guinea Pigs</a:t>
            </a:r>
          </a:p>
        </p:txBody>
      </p:sp>
      <p:pic>
        <p:nvPicPr>
          <p:cNvPr id="12" name="Picture 11" descr="A photo of two of my students with me.">
            <a:extLst>
              <a:ext uri="{FF2B5EF4-FFF2-40B4-BE49-F238E27FC236}">
                <a16:creationId xmlns:a16="http://schemas.microsoft.com/office/drawing/2014/main" id="{AFD546DF-7D18-3EDF-550A-B644D512E394}"/>
              </a:ext>
            </a:extLst>
          </p:cNvPr>
          <p:cNvPicPr>
            <a:picLocks noChangeAspect="1"/>
          </p:cNvPicPr>
          <p:nvPr/>
        </p:nvPicPr>
        <p:blipFill>
          <a:blip r:embed="rId3"/>
          <a:stretch>
            <a:fillRect/>
          </a:stretch>
        </p:blipFill>
        <p:spPr>
          <a:xfrm>
            <a:off x="-86496" y="0"/>
            <a:ext cx="9238578" cy="8711308"/>
          </a:xfrm>
          <a:prstGeom prst="rect">
            <a:avLst/>
          </a:prstGeom>
        </p:spPr>
      </p:pic>
    </p:spTree>
    <p:extLst>
      <p:ext uri="{BB962C8B-B14F-4D97-AF65-F5344CB8AC3E}">
        <p14:creationId xmlns:p14="http://schemas.microsoft.com/office/powerpoint/2010/main" val="652078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75BAE"/>
        </a:solidFill>
        <a:effectLst/>
      </p:bgPr>
    </p:bg>
    <p:spTree>
      <p:nvGrpSpPr>
        <p:cNvPr id="1" name=""/>
        <p:cNvGrpSpPr/>
        <p:nvPr/>
      </p:nvGrpSpPr>
      <p:grpSpPr>
        <a:xfrm>
          <a:off x="0" y="0"/>
          <a:ext cx="0" cy="0"/>
          <a:chOff x="0" y="0"/>
          <a:chExt cx="0" cy="0"/>
        </a:xfrm>
      </p:grpSpPr>
      <p:pic>
        <p:nvPicPr>
          <p:cNvPr id="12" name="Picture 11" descr="Logo, company name&#10;&#10;Description automatically generated">
            <a:extLst>
              <a:ext uri="{FF2B5EF4-FFF2-40B4-BE49-F238E27FC236}">
                <a16:creationId xmlns:a16="http://schemas.microsoft.com/office/drawing/2014/main" id="{551D5F8A-0437-E9A5-B950-445AA8D07836}"/>
              </a:ext>
            </a:extLst>
          </p:cNvPr>
          <p:cNvPicPr>
            <a:picLocks noChangeAspect="1"/>
          </p:cNvPicPr>
          <p:nvPr/>
        </p:nvPicPr>
        <p:blipFill>
          <a:blip r:embed="rId3"/>
          <a:stretch>
            <a:fillRect/>
          </a:stretch>
        </p:blipFill>
        <p:spPr>
          <a:xfrm>
            <a:off x="1803400" y="660400"/>
            <a:ext cx="5575300" cy="5575300"/>
          </a:xfrm>
          <a:prstGeom prst="rect">
            <a:avLst/>
          </a:prstGeom>
          <a:solidFill>
            <a:srgbClr val="475BAE"/>
          </a:solidFill>
        </p:spPr>
      </p:pic>
      <p:sp>
        <p:nvSpPr>
          <p:cNvPr id="2" name="TextBox 1">
            <a:extLst>
              <a:ext uri="{FF2B5EF4-FFF2-40B4-BE49-F238E27FC236}">
                <a16:creationId xmlns:a16="http://schemas.microsoft.com/office/drawing/2014/main" id="{BCE4AE18-AB6A-05BF-C451-E25526031C25}"/>
              </a:ext>
            </a:extLst>
          </p:cNvPr>
          <p:cNvSpPr txBox="1"/>
          <p:nvPr/>
        </p:nvSpPr>
        <p:spPr>
          <a:xfrm>
            <a:off x="2622550" y="84707"/>
            <a:ext cx="3898900" cy="523220"/>
          </a:xfrm>
          <a:prstGeom prst="rect">
            <a:avLst/>
          </a:prstGeom>
          <a:noFill/>
        </p:spPr>
        <p:txBody>
          <a:bodyPr wrap="square" rtlCol="0">
            <a:spAutoFit/>
          </a:bodyPr>
          <a:lstStyle/>
          <a:p>
            <a:r>
              <a:rPr lang="en-US" sz="2800" b="1" dirty="0">
                <a:solidFill>
                  <a:srgbClr val="E4913B"/>
                </a:solidFill>
                <a:latin typeface="Rubik"/>
              </a:rPr>
              <a:t>Structured Literacy Skills</a:t>
            </a:r>
          </a:p>
        </p:txBody>
      </p:sp>
      <p:sp>
        <p:nvSpPr>
          <p:cNvPr id="3" name="TextBox 2">
            <a:extLst>
              <a:ext uri="{FF2B5EF4-FFF2-40B4-BE49-F238E27FC236}">
                <a16:creationId xmlns:a16="http://schemas.microsoft.com/office/drawing/2014/main" id="{ED7539EF-20A5-C8B1-8EA1-7A9A87FDE82D}"/>
              </a:ext>
            </a:extLst>
          </p:cNvPr>
          <p:cNvSpPr txBox="1"/>
          <p:nvPr/>
        </p:nvSpPr>
        <p:spPr>
          <a:xfrm>
            <a:off x="7788139" y="3167390"/>
            <a:ext cx="1473200" cy="523220"/>
          </a:xfrm>
          <a:prstGeom prst="rect">
            <a:avLst/>
          </a:prstGeom>
          <a:noFill/>
        </p:spPr>
        <p:txBody>
          <a:bodyPr wrap="square" rtlCol="0">
            <a:spAutoFit/>
          </a:bodyPr>
          <a:lstStyle/>
          <a:p>
            <a:r>
              <a:rPr lang="en-US" sz="2800" dirty="0">
                <a:solidFill>
                  <a:srgbClr val="E4913B"/>
                </a:solidFill>
                <a:latin typeface="Rubik"/>
              </a:rPr>
              <a:t>writing</a:t>
            </a:r>
          </a:p>
        </p:txBody>
      </p:sp>
      <p:sp>
        <p:nvSpPr>
          <p:cNvPr id="4" name="TextBox 3">
            <a:extLst>
              <a:ext uri="{FF2B5EF4-FFF2-40B4-BE49-F238E27FC236}">
                <a16:creationId xmlns:a16="http://schemas.microsoft.com/office/drawing/2014/main" id="{89E03CC0-9ABE-E1AD-D316-74B7F5F0F5BD}"/>
              </a:ext>
            </a:extLst>
          </p:cNvPr>
          <p:cNvSpPr txBox="1"/>
          <p:nvPr/>
        </p:nvSpPr>
        <p:spPr>
          <a:xfrm>
            <a:off x="6383473" y="5902960"/>
            <a:ext cx="2701653" cy="523220"/>
          </a:xfrm>
          <a:prstGeom prst="rect">
            <a:avLst/>
          </a:prstGeom>
          <a:noFill/>
        </p:spPr>
        <p:txBody>
          <a:bodyPr wrap="square" rtlCol="0">
            <a:spAutoFit/>
          </a:bodyPr>
          <a:lstStyle/>
          <a:p>
            <a:r>
              <a:rPr lang="en-US" sz="2800" dirty="0">
                <a:solidFill>
                  <a:srgbClr val="E4913B"/>
                </a:solidFill>
                <a:latin typeface="Rubik"/>
              </a:rPr>
              <a:t>comprehension</a:t>
            </a:r>
          </a:p>
        </p:txBody>
      </p:sp>
      <p:sp>
        <p:nvSpPr>
          <p:cNvPr id="5" name="TextBox 4">
            <a:extLst>
              <a:ext uri="{FF2B5EF4-FFF2-40B4-BE49-F238E27FC236}">
                <a16:creationId xmlns:a16="http://schemas.microsoft.com/office/drawing/2014/main" id="{C5BDAED7-A861-D5D5-211B-A531C9FF7453}"/>
              </a:ext>
            </a:extLst>
          </p:cNvPr>
          <p:cNvSpPr txBox="1"/>
          <p:nvPr/>
        </p:nvSpPr>
        <p:spPr>
          <a:xfrm>
            <a:off x="249146" y="4565199"/>
            <a:ext cx="1898379" cy="523220"/>
          </a:xfrm>
          <a:prstGeom prst="rect">
            <a:avLst/>
          </a:prstGeom>
          <a:noFill/>
        </p:spPr>
        <p:txBody>
          <a:bodyPr wrap="square" rtlCol="0">
            <a:spAutoFit/>
          </a:bodyPr>
          <a:lstStyle/>
          <a:p>
            <a:r>
              <a:rPr lang="en-US" sz="2800" dirty="0">
                <a:solidFill>
                  <a:srgbClr val="E4913B"/>
                </a:solidFill>
                <a:latin typeface="Rubik"/>
              </a:rPr>
              <a:t>vocabulary</a:t>
            </a:r>
          </a:p>
        </p:txBody>
      </p:sp>
      <p:sp>
        <p:nvSpPr>
          <p:cNvPr id="6" name="TextBox 5">
            <a:extLst>
              <a:ext uri="{FF2B5EF4-FFF2-40B4-BE49-F238E27FC236}">
                <a16:creationId xmlns:a16="http://schemas.microsoft.com/office/drawing/2014/main" id="{A2D9F213-C5F8-95F2-DAA1-908CEE6190E8}"/>
              </a:ext>
            </a:extLst>
          </p:cNvPr>
          <p:cNvSpPr txBox="1"/>
          <p:nvPr/>
        </p:nvSpPr>
        <p:spPr>
          <a:xfrm>
            <a:off x="657361" y="660400"/>
            <a:ext cx="1898379" cy="954107"/>
          </a:xfrm>
          <a:prstGeom prst="rect">
            <a:avLst/>
          </a:prstGeom>
          <a:noFill/>
        </p:spPr>
        <p:txBody>
          <a:bodyPr wrap="square" rtlCol="0">
            <a:spAutoFit/>
          </a:bodyPr>
          <a:lstStyle/>
          <a:p>
            <a:r>
              <a:rPr lang="en-US" sz="2800" dirty="0">
                <a:solidFill>
                  <a:srgbClr val="E4913B"/>
                </a:solidFill>
                <a:latin typeface="Rubik"/>
              </a:rPr>
              <a:t>phonemic awareness</a:t>
            </a:r>
          </a:p>
        </p:txBody>
      </p:sp>
      <p:sp>
        <p:nvSpPr>
          <p:cNvPr id="7" name="TextBox 6">
            <a:extLst>
              <a:ext uri="{FF2B5EF4-FFF2-40B4-BE49-F238E27FC236}">
                <a16:creationId xmlns:a16="http://schemas.microsoft.com/office/drawing/2014/main" id="{903A44D0-0836-DA00-BD93-3040409BFC41}"/>
              </a:ext>
            </a:extLst>
          </p:cNvPr>
          <p:cNvSpPr txBox="1"/>
          <p:nvPr/>
        </p:nvSpPr>
        <p:spPr>
          <a:xfrm>
            <a:off x="7091634" y="998100"/>
            <a:ext cx="1473201" cy="523220"/>
          </a:xfrm>
          <a:prstGeom prst="rect">
            <a:avLst/>
          </a:prstGeom>
          <a:noFill/>
        </p:spPr>
        <p:txBody>
          <a:bodyPr wrap="square" rtlCol="0">
            <a:spAutoFit/>
          </a:bodyPr>
          <a:lstStyle/>
          <a:p>
            <a:r>
              <a:rPr lang="en-US" sz="2800" dirty="0">
                <a:solidFill>
                  <a:srgbClr val="E4913B"/>
                </a:solidFill>
                <a:latin typeface="Rubik"/>
              </a:rPr>
              <a:t>phonics</a:t>
            </a:r>
          </a:p>
        </p:txBody>
      </p:sp>
      <p:sp>
        <p:nvSpPr>
          <p:cNvPr id="8" name="TextBox 7">
            <a:extLst>
              <a:ext uri="{FF2B5EF4-FFF2-40B4-BE49-F238E27FC236}">
                <a16:creationId xmlns:a16="http://schemas.microsoft.com/office/drawing/2014/main" id="{3BB0684A-85CC-E762-50B3-E8870D50605D}"/>
              </a:ext>
            </a:extLst>
          </p:cNvPr>
          <p:cNvSpPr txBox="1"/>
          <p:nvPr/>
        </p:nvSpPr>
        <p:spPr>
          <a:xfrm>
            <a:off x="292099" y="1928590"/>
            <a:ext cx="1473201" cy="523220"/>
          </a:xfrm>
          <a:prstGeom prst="rect">
            <a:avLst/>
          </a:prstGeom>
          <a:noFill/>
        </p:spPr>
        <p:txBody>
          <a:bodyPr wrap="square" rtlCol="0">
            <a:spAutoFit/>
          </a:bodyPr>
          <a:lstStyle/>
          <a:p>
            <a:r>
              <a:rPr lang="en-US" sz="2800" dirty="0">
                <a:solidFill>
                  <a:srgbClr val="E4913B"/>
                </a:solidFill>
                <a:latin typeface="Rubik"/>
              </a:rPr>
              <a:t>spelling</a:t>
            </a:r>
          </a:p>
        </p:txBody>
      </p:sp>
      <p:sp>
        <p:nvSpPr>
          <p:cNvPr id="9" name="TextBox 8">
            <a:extLst>
              <a:ext uri="{FF2B5EF4-FFF2-40B4-BE49-F238E27FC236}">
                <a16:creationId xmlns:a16="http://schemas.microsoft.com/office/drawing/2014/main" id="{1904B788-C707-7057-6127-C85D6DCE0900}"/>
              </a:ext>
            </a:extLst>
          </p:cNvPr>
          <p:cNvSpPr txBox="1"/>
          <p:nvPr/>
        </p:nvSpPr>
        <p:spPr>
          <a:xfrm>
            <a:off x="7600812" y="1928590"/>
            <a:ext cx="1473201" cy="523220"/>
          </a:xfrm>
          <a:prstGeom prst="rect">
            <a:avLst/>
          </a:prstGeom>
          <a:noFill/>
        </p:spPr>
        <p:txBody>
          <a:bodyPr wrap="square" rtlCol="0">
            <a:spAutoFit/>
          </a:bodyPr>
          <a:lstStyle/>
          <a:p>
            <a:r>
              <a:rPr lang="en-US" sz="2800" dirty="0">
                <a:solidFill>
                  <a:srgbClr val="E4913B"/>
                </a:solidFill>
                <a:latin typeface="Rubik"/>
              </a:rPr>
              <a:t>syntax</a:t>
            </a:r>
          </a:p>
        </p:txBody>
      </p:sp>
      <p:sp>
        <p:nvSpPr>
          <p:cNvPr id="10" name="TextBox 9">
            <a:extLst>
              <a:ext uri="{FF2B5EF4-FFF2-40B4-BE49-F238E27FC236}">
                <a16:creationId xmlns:a16="http://schemas.microsoft.com/office/drawing/2014/main" id="{C951F068-52C6-DB42-787F-3AC59F748F33}"/>
              </a:ext>
            </a:extLst>
          </p:cNvPr>
          <p:cNvSpPr txBox="1"/>
          <p:nvPr/>
        </p:nvSpPr>
        <p:spPr>
          <a:xfrm>
            <a:off x="96974" y="3221251"/>
            <a:ext cx="1706518" cy="523220"/>
          </a:xfrm>
          <a:prstGeom prst="rect">
            <a:avLst/>
          </a:prstGeom>
          <a:noFill/>
        </p:spPr>
        <p:txBody>
          <a:bodyPr wrap="square" rtlCol="0">
            <a:spAutoFit/>
          </a:bodyPr>
          <a:lstStyle/>
          <a:p>
            <a:r>
              <a:rPr lang="en-US" sz="2800" dirty="0">
                <a:solidFill>
                  <a:srgbClr val="E4913B"/>
                </a:solidFill>
                <a:latin typeface="Rubik"/>
              </a:rPr>
              <a:t>semantics</a:t>
            </a:r>
          </a:p>
        </p:txBody>
      </p:sp>
      <p:sp>
        <p:nvSpPr>
          <p:cNvPr id="11" name="TextBox 10">
            <a:extLst>
              <a:ext uri="{FF2B5EF4-FFF2-40B4-BE49-F238E27FC236}">
                <a16:creationId xmlns:a16="http://schemas.microsoft.com/office/drawing/2014/main" id="{9AC66750-2B13-3F54-98C1-70CF57FA9908}"/>
              </a:ext>
            </a:extLst>
          </p:cNvPr>
          <p:cNvSpPr txBox="1"/>
          <p:nvPr/>
        </p:nvSpPr>
        <p:spPr>
          <a:xfrm>
            <a:off x="433524" y="5647679"/>
            <a:ext cx="2701653" cy="954107"/>
          </a:xfrm>
          <a:prstGeom prst="rect">
            <a:avLst/>
          </a:prstGeom>
          <a:noFill/>
        </p:spPr>
        <p:txBody>
          <a:bodyPr wrap="square" rtlCol="0">
            <a:spAutoFit/>
          </a:bodyPr>
          <a:lstStyle/>
          <a:p>
            <a:r>
              <a:rPr lang="en-US" sz="2800" dirty="0">
                <a:solidFill>
                  <a:srgbClr val="E4913B"/>
                </a:solidFill>
                <a:latin typeface="Rubik"/>
              </a:rPr>
              <a:t>morphological awareness</a:t>
            </a:r>
          </a:p>
        </p:txBody>
      </p:sp>
      <p:sp>
        <p:nvSpPr>
          <p:cNvPr id="13" name="TextBox 12">
            <a:extLst>
              <a:ext uri="{FF2B5EF4-FFF2-40B4-BE49-F238E27FC236}">
                <a16:creationId xmlns:a16="http://schemas.microsoft.com/office/drawing/2014/main" id="{859B9D5D-9535-C067-46EE-56C71EC39B36}"/>
              </a:ext>
            </a:extLst>
          </p:cNvPr>
          <p:cNvSpPr txBox="1"/>
          <p:nvPr/>
        </p:nvSpPr>
        <p:spPr>
          <a:xfrm>
            <a:off x="7316695" y="4565199"/>
            <a:ext cx="1898379" cy="523220"/>
          </a:xfrm>
          <a:prstGeom prst="rect">
            <a:avLst/>
          </a:prstGeom>
          <a:noFill/>
        </p:spPr>
        <p:txBody>
          <a:bodyPr wrap="square" rtlCol="0">
            <a:spAutoFit/>
          </a:bodyPr>
          <a:lstStyle/>
          <a:p>
            <a:r>
              <a:rPr lang="en-US" sz="2800" dirty="0">
                <a:solidFill>
                  <a:srgbClr val="E4913B"/>
                </a:solidFill>
                <a:latin typeface="Rubik"/>
              </a:rPr>
              <a:t>syllables</a:t>
            </a:r>
          </a:p>
        </p:txBody>
      </p:sp>
    </p:spTree>
    <p:extLst>
      <p:ext uri="{BB962C8B-B14F-4D97-AF65-F5344CB8AC3E}">
        <p14:creationId xmlns:p14="http://schemas.microsoft.com/office/powerpoint/2010/main" val="3176870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519;p5">
            <a:extLst>
              <a:ext uri="{FF2B5EF4-FFF2-40B4-BE49-F238E27FC236}">
                <a16:creationId xmlns:a16="http://schemas.microsoft.com/office/drawing/2014/main" id="{0727BA67-D1D5-4F79-85E6-616B07C17F35}"/>
              </a:ext>
            </a:extLst>
          </p:cNvPr>
          <p:cNvGraphicFramePr/>
          <p:nvPr/>
        </p:nvGraphicFramePr>
        <p:xfrm>
          <a:off x="856725" y="1679007"/>
          <a:ext cx="6833925" cy="3876525"/>
        </p:xfrm>
        <a:graphic>
          <a:graphicData uri="http://schemas.openxmlformats.org/drawingml/2006/chart">
            <c:chart xmlns:c="http://schemas.openxmlformats.org/drawingml/2006/chart" xmlns:r="http://schemas.openxmlformats.org/officeDocument/2006/relationships" r:id="rId3"/>
          </a:graphicData>
        </a:graphic>
      </p:graphicFrame>
      <p:sp>
        <p:nvSpPr>
          <p:cNvPr id="3" name="Google Shape;520;p5">
            <a:extLst>
              <a:ext uri="{FF2B5EF4-FFF2-40B4-BE49-F238E27FC236}">
                <a16:creationId xmlns:a16="http://schemas.microsoft.com/office/drawing/2014/main" id="{EFF87B00-E46D-DC9A-0CC4-E2D9DBEE02B4}"/>
              </a:ext>
            </a:extLst>
          </p:cNvPr>
          <p:cNvSpPr txBox="1"/>
          <p:nvPr/>
        </p:nvSpPr>
        <p:spPr>
          <a:xfrm>
            <a:off x="4452524" y="2673408"/>
            <a:ext cx="1367029" cy="484718"/>
          </a:xfrm>
          <a:prstGeom prst="rect">
            <a:avLst/>
          </a:prstGeom>
          <a:noFill/>
          <a:ln>
            <a:noFill/>
          </a:ln>
        </p:spPr>
        <p:txBody>
          <a:bodyPr spcFirstLastPara="1" wrap="square" lIns="68569" tIns="34275" rIns="68569" bIns="34275" anchor="t" anchorCtr="0">
            <a:spAutoFit/>
          </a:bodyPr>
          <a:lstStyle/>
          <a:p>
            <a:pPr algn="ctr">
              <a:buClr>
                <a:srgbClr val="000000"/>
              </a:buClr>
              <a:buSzPts val="2000"/>
            </a:pPr>
            <a:r>
              <a:rPr lang="en-AU" sz="1350" b="1" dirty="0">
                <a:solidFill>
                  <a:schemeClr val="lt1"/>
                </a:solidFill>
                <a:latin typeface="Roboto" panose="02000000000000000000" pitchFamily="2" charset="0"/>
                <a:ea typeface="Roboto" panose="02000000000000000000" pitchFamily="2" charset="0"/>
                <a:cs typeface="Open Sans"/>
                <a:sym typeface="Open Sans"/>
              </a:rPr>
              <a:t>350 words </a:t>
            </a:r>
          </a:p>
          <a:p>
            <a:pPr algn="ctr">
              <a:buClr>
                <a:srgbClr val="000000"/>
              </a:buClr>
              <a:buSzPts val="2000"/>
            </a:pPr>
            <a:r>
              <a:rPr lang="en-AU" sz="1350" b="1" dirty="0">
                <a:solidFill>
                  <a:schemeClr val="lt1"/>
                </a:solidFill>
                <a:latin typeface="Roboto" panose="02000000000000000000" pitchFamily="2" charset="0"/>
                <a:ea typeface="Roboto" panose="02000000000000000000" pitchFamily="2" charset="0"/>
                <a:cs typeface="Open Sans"/>
                <a:sym typeface="Open Sans"/>
              </a:rPr>
              <a:t>follow a rule </a:t>
            </a:r>
            <a:endParaRPr sz="1350" dirty="0">
              <a:solidFill>
                <a:srgbClr val="000000"/>
              </a:solidFill>
              <a:latin typeface="Roboto" panose="02000000000000000000" pitchFamily="2" charset="0"/>
              <a:ea typeface="Roboto" panose="02000000000000000000" pitchFamily="2" charset="0"/>
              <a:cs typeface="Open Sans"/>
              <a:sym typeface="Open Sans"/>
            </a:endParaRPr>
          </a:p>
        </p:txBody>
      </p:sp>
      <p:sp>
        <p:nvSpPr>
          <p:cNvPr id="8" name="Google Shape;521;p5">
            <a:extLst>
              <a:ext uri="{FF2B5EF4-FFF2-40B4-BE49-F238E27FC236}">
                <a16:creationId xmlns:a16="http://schemas.microsoft.com/office/drawing/2014/main" id="{FAED6EEF-B49B-EF59-9BBB-4BD839DFA998}"/>
              </a:ext>
            </a:extLst>
          </p:cNvPr>
          <p:cNvSpPr txBox="1"/>
          <p:nvPr/>
        </p:nvSpPr>
        <p:spPr>
          <a:xfrm>
            <a:off x="2332725" y="2647688"/>
            <a:ext cx="1757700" cy="692467"/>
          </a:xfrm>
          <a:prstGeom prst="rect">
            <a:avLst/>
          </a:prstGeom>
          <a:noFill/>
          <a:ln>
            <a:noFill/>
          </a:ln>
        </p:spPr>
        <p:txBody>
          <a:bodyPr spcFirstLastPara="1" wrap="square" lIns="68569" tIns="34275" rIns="68569" bIns="34275" anchor="t" anchorCtr="0">
            <a:spAutoFit/>
          </a:bodyPr>
          <a:lstStyle/>
          <a:p>
            <a:pPr algn="ctr">
              <a:buClr>
                <a:srgbClr val="000000"/>
              </a:buClr>
              <a:buSzPts val="2000"/>
            </a:pPr>
            <a:r>
              <a:rPr lang="en-AU" sz="1350" b="1" dirty="0">
                <a:solidFill>
                  <a:schemeClr val="lt1"/>
                </a:solidFill>
                <a:latin typeface="Roboto" panose="02000000000000000000" pitchFamily="2" charset="0"/>
                <a:ea typeface="Roboto" panose="02000000000000000000" pitchFamily="2" charset="0"/>
                <a:cs typeface="Open Sans"/>
                <a:sym typeface="Open Sans"/>
              </a:rPr>
              <a:t>Only</a:t>
            </a:r>
            <a:endParaRPr sz="1350" b="1" dirty="0">
              <a:solidFill>
                <a:schemeClr val="lt1"/>
              </a:solidFill>
              <a:latin typeface="Roboto" panose="02000000000000000000" pitchFamily="2" charset="0"/>
              <a:ea typeface="Roboto" panose="02000000000000000000" pitchFamily="2" charset="0"/>
              <a:cs typeface="Open Sans"/>
              <a:sym typeface="Open Sans"/>
            </a:endParaRPr>
          </a:p>
          <a:p>
            <a:pPr algn="ctr">
              <a:buClr>
                <a:srgbClr val="000000"/>
              </a:buClr>
              <a:buSzPts val="2000"/>
            </a:pPr>
            <a:r>
              <a:rPr lang="en-AU" sz="1350" b="1" dirty="0">
                <a:solidFill>
                  <a:schemeClr val="lt1"/>
                </a:solidFill>
                <a:latin typeface="Roboto" panose="02000000000000000000" pitchFamily="2" charset="0"/>
                <a:ea typeface="Roboto" panose="02000000000000000000" pitchFamily="2" charset="0"/>
                <a:cs typeface="Open Sans"/>
                <a:sym typeface="Open Sans"/>
              </a:rPr>
              <a:t>280 words </a:t>
            </a:r>
            <a:endParaRPr sz="1350" dirty="0">
              <a:solidFill>
                <a:srgbClr val="000000"/>
              </a:solidFill>
              <a:latin typeface="Roboto" panose="02000000000000000000" pitchFamily="2" charset="0"/>
              <a:ea typeface="Roboto" panose="02000000000000000000" pitchFamily="2" charset="0"/>
              <a:cs typeface="Open Sans"/>
              <a:sym typeface="Open Sans"/>
            </a:endParaRPr>
          </a:p>
          <a:p>
            <a:pPr algn="ctr">
              <a:buClr>
                <a:srgbClr val="000000"/>
              </a:buClr>
              <a:buSzPts val="2000"/>
            </a:pPr>
            <a:r>
              <a:rPr lang="en-AU" sz="1350" b="1" dirty="0">
                <a:solidFill>
                  <a:schemeClr val="lt1"/>
                </a:solidFill>
                <a:latin typeface="Roboto" panose="02000000000000000000" pitchFamily="2" charset="0"/>
                <a:ea typeface="Roboto" panose="02000000000000000000" pitchFamily="2" charset="0"/>
                <a:cs typeface="Open Sans"/>
                <a:sym typeface="Open Sans"/>
              </a:rPr>
              <a:t>are phonetic</a:t>
            </a:r>
            <a:endParaRPr sz="1350" b="1" dirty="0">
              <a:solidFill>
                <a:schemeClr val="dk1"/>
              </a:solidFill>
              <a:latin typeface="Roboto" panose="02000000000000000000" pitchFamily="2" charset="0"/>
              <a:ea typeface="Roboto" panose="02000000000000000000" pitchFamily="2" charset="0"/>
              <a:cs typeface="Open Sans"/>
              <a:sym typeface="Open Sans"/>
            </a:endParaRPr>
          </a:p>
        </p:txBody>
      </p:sp>
      <p:sp>
        <p:nvSpPr>
          <p:cNvPr id="9" name="Google Shape;522;p5">
            <a:extLst>
              <a:ext uri="{FF2B5EF4-FFF2-40B4-BE49-F238E27FC236}">
                <a16:creationId xmlns:a16="http://schemas.microsoft.com/office/drawing/2014/main" id="{D07130C8-C07B-0117-B5C7-B4D9C808ADA2}"/>
              </a:ext>
            </a:extLst>
          </p:cNvPr>
          <p:cNvSpPr/>
          <p:nvPr/>
        </p:nvSpPr>
        <p:spPr>
          <a:xfrm>
            <a:off x="3565281" y="4570882"/>
            <a:ext cx="1584000" cy="484718"/>
          </a:xfrm>
          <a:prstGeom prst="rect">
            <a:avLst/>
          </a:prstGeom>
          <a:noFill/>
          <a:ln>
            <a:noFill/>
          </a:ln>
        </p:spPr>
        <p:txBody>
          <a:bodyPr spcFirstLastPara="1" wrap="square" lIns="68569" tIns="34275" rIns="68569" bIns="34275" anchor="t" anchorCtr="0">
            <a:spAutoFit/>
          </a:bodyPr>
          <a:lstStyle/>
          <a:p>
            <a:pPr algn="ctr">
              <a:buClr>
                <a:srgbClr val="000000"/>
              </a:buClr>
              <a:buSzPts val="2000"/>
            </a:pPr>
            <a:r>
              <a:rPr lang="en-AU" sz="1350" b="1">
                <a:solidFill>
                  <a:schemeClr val="lt1"/>
                </a:solidFill>
                <a:latin typeface="Roboto" panose="02000000000000000000" pitchFamily="2" charset="0"/>
                <a:ea typeface="Roboto" panose="02000000000000000000" pitchFamily="2" charset="0"/>
                <a:cs typeface="Open Sans"/>
                <a:sym typeface="Open Sans"/>
              </a:rPr>
              <a:t>270 words </a:t>
            </a:r>
            <a:endParaRPr sz="1350">
              <a:solidFill>
                <a:srgbClr val="000000"/>
              </a:solidFill>
              <a:latin typeface="Roboto" panose="02000000000000000000" pitchFamily="2" charset="0"/>
              <a:ea typeface="Roboto" panose="02000000000000000000" pitchFamily="2" charset="0"/>
              <a:cs typeface="Open Sans"/>
              <a:sym typeface="Open Sans"/>
            </a:endParaRPr>
          </a:p>
          <a:p>
            <a:pPr algn="ctr">
              <a:buClr>
                <a:srgbClr val="000000"/>
              </a:buClr>
              <a:buSzPts val="2000"/>
            </a:pPr>
            <a:r>
              <a:rPr lang="en-AU" sz="1350" b="1">
                <a:solidFill>
                  <a:schemeClr val="lt1"/>
                </a:solidFill>
                <a:latin typeface="Roboto" panose="02000000000000000000" pitchFamily="2" charset="0"/>
                <a:ea typeface="Roboto" panose="02000000000000000000" pitchFamily="2" charset="0"/>
                <a:cs typeface="Open Sans"/>
                <a:sym typeface="Open Sans"/>
              </a:rPr>
              <a:t>are exceptions </a:t>
            </a:r>
            <a:endParaRPr sz="1350">
              <a:solidFill>
                <a:srgbClr val="000000"/>
              </a:solidFill>
              <a:latin typeface="Roboto" panose="02000000000000000000" pitchFamily="2" charset="0"/>
              <a:ea typeface="Roboto" panose="02000000000000000000" pitchFamily="2" charset="0"/>
              <a:cs typeface="Open Sans"/>
              <a:sym typeface="Open Sans"/>
            </a:endParaRPr>
          </a:p>
        </p:txBody>
      </p:sp>
      <p:sp>
        <p:nvSpPr>
          <p:cNvPr id="10" name="Google Shape;523;p5">
            <a:extLst>
              <a:ext uri="{FF2B5EF4-FFF2-40B4-BE49-F238E27FC236}">
                <a16:creationId xmlns:a16="http://schemas.microsoft.com/office/drawing/2014/main" id="{F5836B87-84C2-3D9C-ADCD-630D4C923C1F}"/>
              </a:ext>
            </a:extLst>
          </p:cNvPr>
          <p:cNvSpPr/>
          <p:nvPr/>
        </p:nvSpPr>
        <p:spPr>
          <a:xfrm>
            <a:off x="327372" y="1011201"/>
            <a:ext cx="8816629" cy="415468"/>
          </a:xfrm>
          <a:prstGeom prst="rect">
            <a:avLst/>
          </a:prstGeom>
          <a:noFill/>
          <a:ln>
            <a:noFill/>
          </a:ln>
        </p:spPr>
        <p:txBody>
          <a:bodyPr spcFirstLastPara="1" wrap="square" lIns="68569" tIns="34275" rIns="68569" bIns="34275" anchor="t" anchorCtr="0">
            <a:spAutoFit/>
          </a:bodyPr>
          <a:lstStyle/>
          <a:p>
            <a:pPr>
              <a:buClr>
                <a:srgbClr val="000000"/>
              </a:buClr>
              <a:buSzPts val="2800"/>
            </a:pPr>
            <a:r>
              <a:rPr lang="en-AU" sz="2250" dirty="0">
                <a:solidFill>
                  <a:srgbClr val="444D4F"/>
                </a:solidFill>
                <a:latin typeface="Roboto" panose="02000000000000000000" pitchFamily="2" charset="0"/>
                <a:ea typeface="Roboto" panose="02000000000000000000" pitchFamily="2" charset="0"/>
                <a:cs typeface="Roboto" panose="02000000000000000000" pitchFamily="2" charset="0"/>
                <a:sym typeface="Open Sans"/>
              </a:rPr>
              <a:t>The </a:t>
            </a:r>
            <a:r>
              <a:rPr lang="en-AU" sz="2250" u="sng" dirty="0">
                <a:solidFill>
                  <a:srgbClr val="444D4F"/>
                </a:solidFill>
                <a:latin typeface="Roboto" panose="02000000000000000000" pitchFamily="2" charset="0"/>
                <a:ea typeface="Roboto" panose="02000000000000000000" pitchFamily="2" charset="0"/>
                <a:cs typeface="Roboto" panose="02000000000000000000" pitchFamily="2" charset="0"/>
                <a:sym typeface="Open Sans"/>
              </a:rPr>
              <a:t>huge</a:t>
            </a:r>
            <a:r>
              <a:rPr lang="en-AU" sz="2250" dirty="0">
                <a:solidFill>
                  <a:srgbClr val="444D4F"/>
                </a:solidFill>
                <a:latin typeface="Roboto" panose="02000000000000000000" pitchFamily="2" charset="0"/>
                <a:ea typeface="Roboto" panose="02000000000000000000" pitchFamily="2" charset="0"/>
                <a:cs typeface="Roboto" panose="02000000000000000000" pitchFamily="2" charset="0"/>
                <a:sym typeface="Open Sans"/>
              </a:rPr>
              <a:t> cognitive load of the English language</a:t>
            </a:r>
            <a:endParaRPr sz="2250" dirty="0">
              <a:solidFill>
                <a:srgbClr val="444D4F"/>
              </a:solidFill>
              <a:latin typeface="Roboto" panose="02000000000000000000" pitchFamily="2" charset="0"/>
              <a:ea typeface="Roboto" panose="02000000000000000000" pitchFamily="2" charset="0"/>
              <a:cs typeface="Roboto" panose="02000000000000000000" pitchFamily="2" charset="0"/>
              <a:sym typeface="Open Sans"/>
            </a:endParaRPr>
          </a:p>
        </p:txBody>
      </p:sp>
      <p:sp>
        <p:nvSpPr>
          <p:cNvPr id="12" name="Google Shape;526;p5">
            <a:extLst>
              <a:ext uri="{FF2B5EF4-FFF2-40B4-BE49-F238E27FC236}">
                <a16:creationId xmlns:a16="http://schemas.microsoft.com/office/drawing/2014/main" id="{C667F101-41EC-941D-7544-555BE58DEBC3}"/>
              </a:ext>
            </a:extLst>
          </p:cNvPr>
          <p:cNvSpPr txBox="1"/>
          <p:nvPr/>
        </p:nvSpPr>
        <p:spPr>
          <a:xfrm>
            <a:off x="596347" y="1964214"/>
            <a:ext cx="2124260" cy="2215961"/>
          </a:xfrm>
          <a:prstGeom prst="rect">
            <a:avLst/>
          </a:prstGeom>
          <a:noFill/>
          <a:ln>
            <a:noFill/>
          </a:ln>
        </p:spPr>
        <p:txBody>
          <a:bodyPr spcFirstLastPara="1" wrap="square" lIns="68569" tIns="34275" rIns="68569" bIns="34275" anchor="t" anchorCtr="0">
            <a:spAutoFit/>
          </a:bodyPr>
          <a:lstStyle/>
          <a:p>
            <a:pPr>
              <a:buClr>
                <a:srgbClr val="000000"/>
              </a:buClr>
              <a:buSzPts val="2000"/>
            </a:pPr>
            <a:r>
              <a:rPr lang="en-AU" sz="1350" dirty="0">
                <a:solidFill>
                  <a:srgbClr val="444D4F"/>
                </a:solidFill>
                <a:latin typeface="Roboto" panose="02000000000000000000" pitchFamily="2" charset="0"/>
                <a:ea typeface="Roboto" panose="02000000000000000000" pitchFamily="2" charset="0"/>
                <a:cs typeface="Open Sans"/>
                <a:sym typeface="Open Sans"/>
              </a:rPr>
              <a:t>Students need to learn the 26 alphabet sounds and 12 digraphs</a:t>
            </a:r>
            <a:endParaRPr sz="1350" dirty="0">
              <a:solidFill>
                <a:srgbClr val="444D4F"/>
              </a:solidFill>
              <a:latin typeface="Roboto" panose="02000000000000000000" pitchFamily="2" charset="0"/>
              <a:ea typeface="Roboto" panose="02000000000000000000" pitchFamily="2" charset="0"/>
              <a:cs typeface="Open Sans"/>
              <a:sym typeface="Open Sans"/>
            </a:endParaRPr>
          </a:p>
          <a:p>
            <a:pPr>
              <a:buClr>
                <a:srgbClr val="000000"/>
              </a:buClr>
              <a:buSzPts val="2000"/>
            </a:pPr>
            <a:endParaRPr sz="1350" dirty="0">
              <a:solidFill>
                <a:schemeClr val="dk1"/>
              </a:solidFill>
              <a:latin typeface="Roboto" panose="02000000000000000000" pitchFamily="2" charset="0"/>
              <a:ea typeface="Roboto" panose="02000000000000000000" pitchFamily="2" charset="0"/>
              <a:cs typeface="Open Sans"/>
              <a:sym typeface="Open Sans"/>
            </a:endParaRPr>
          </a:p>
          <a:p>
            <a:pPr marL="685800" indent="-238125">
              <a:buClr>
                <a:schemeClr val="dk1"/>
              </a:buClr>
              <a:buSzPts val="1400"/>
              <a:buFont typeface="Open Sans"/>
              <a:buChar char="●"/>
            </a:pPr>
            <a:r>
              <a:rPr lang="en-AU" sz="1350" dirty="0">
                <a:solidFill>
                  <a:srgbClr val="444D4F"/>
                </a:solidFill>
                <a:latin typeface="Roboto" panose="02000000000000000000" pitchFamily="2" charset="0"/>
                <a:ea typeface="Roboto" panose="02000000000000000000" pitchFamily="2" charset="0"/>
                <a:cs typeface="Open Sans"/>
                <a:sym typeface="Open Sans"/>
              </a:rPr>
              <a:t>band</a:t>
            </a:r>
            <a:endParaRPr sz="1350" dirty="0">
              <a:solidFill>
                <a:srgbClr val="444D4F"/>
              </a:solidFill>
              <a:latin typeface="Roboto" panose="02000000000000000000" pitchFamily="2" charset="0"/>
              <a:ea typeface="Roboto" panose="02000000000000000000" pitchFamily="2" charset="0"/>
              <a:cs typeface="Open Sans"/>
              <a:sym typeface="Open Sans"/>
            </a:endParaRPr>
          </a:p>
          <a:p>
            <a:pPr marL="685800" indent="-238125">
              <a:buClr>
                <a:schemeClr val="dk1"/>
              </a:buClr>
              <a:buSzPts val="1400"/>
              <a:buFont typeface="Open Sans"/>
              <a:buChar char="●"/>
            </a:pPr>
            <a:r>
              <a:rPr lang="en-AU" sz="1350" dirty="0">
                <a:solidFill>
                  <a:srgbClr val="444D4F"/>
                </a:solidFill>
                <a:latin typeface="Roboto" panose="02000000000000000000" pitchFamily="2" charset="0"/>
                <a:ea typeface="Roboto" panose="02000000000000000000" pitchFamily="2" charset="0"/>
                <a:cs typeface="Open Sans"/>
                <a:sym typeface="Open Sans"/>
              </a:rPr>
              <a:t>chest</a:t>
            </a:r>
            <a:endParaRPr sz="1350" dirty="0">
              <a:solidFill>
                <a:srgbClr val="444D4F"/>
              </a:solidFill>
              <a:latin typeface="Roboto" panose="02000000000000000000" pitchFamily="2" charset="0"/>
              <a:ea typeface="Roboto" panose="02000000000000000000" pitchFamily="2" charset="0"/>
              <a:cs typeface="Open Sans"/>
              <a:sym typeface="Open Sans"/>
            </a:endParaRPr>
          </a:p>
          <a:p>
            <a:pPr marL="685800" indent="-238125">
              <a:buClr>
                <a:schemeClr val="dk1"/>
              </a:buClr>
              <a:buSzPts val="1400"/>
              <a:buFont typeface="Open Sans"/>
              <a:buChar char="●"/>
            </a:pPr>
            <a:r>
              <a:rPr lang="en-AU" sz="1350" dirty="0">
                <a:solidFill>
                  <a:srgbClr val="444D4F"/>
                </a:solidFill>
                <a:latin typeface="Roboto" panose="02000000000000000000" pitchFamily="2" charset="0"/>
                <a:ea typeface="Roboto" panose="02000000000000000000" pitchFamily="2" charset="0"/>
                <a:cs typeface="Open Sans"/>
                <a:sym typeface="Open Sans"/>
              </a:rPr>
              <a:t>expect</a:t>
            </a:r>
            <a:endParaRPr sz="1350" dirty="0">
              <a:solidFill>
                <a:srgbClr val="444D4F"/>
              </a:solidFill>
              <a:latin typeface="Roboto" panose="02000000000000000000" pitchFamily="2" charset="0"/>
              <a:ea typeface="Roboto" panose="02000000000000000000" pitchFamily="2" charset="0"/>
              <a:cs typeface="Open Sans"/>
              <a:sym typeface="Open Sans"/>
            </a:endParaRPr>
          </a:p>
          <a:p>
            <a:pPr algn="ctr">
              <a:buClr>
                <a:srgbClr val="000000"/>
              </a:buClr>
              <a:buSzPts val="2000"/>
            </a:pPr>
            <a:endParaRPr sz="1500" dirty="0">
              <a:solidFill>
                <a:schemeClr val="dk1"/>
              </a:solidFill>
              <a:latin typeface="Arial"/>
              <a:ea typeface="Arial"/>
              <a:cs typeface="Arial"/>
              <a:sym typeface="Arial"/>
            </a:endParaRPr>
          </a:p>
          <a:p>
            <a:pPr algn="ctr">
              <a:buClr>
                <a:srgbClr val="000000"/>
              </a:buClr>
              <a:buSzPts val="2000"/>
            </a:pPr>
            <a:endParaRPr sz="1500" dirty="0">
              <a:solidFill>
                <a:schemeClr val="dk1"/>
              </a:solidFill>
              <a:latin typeface="Arial"/>
              <a:ea typeface="Arial"/>
              <a:cs typeface="Arial"/>
              <a:sym typeface="Arial"/>
            </a:endParaRPr>
          </a:p>
          <a:p>
            <a:pPr>
              <a:buClr>
                <a:srgbClr val="000000"/>
              </a:buClr>
              <a:buSzPts val="2000"/>
            </a:pPr>
            <a:r>
              <a:rPr lang="en-AU" sz="1500" dirty="0">
                <a:solidFill>
                  <a:schemeClr val="dk1"/>
                </a:solidFill>
                <a:latin typeface="Arial"/>
                <a:ea typeface="Arial"/>
                <a:cs typeface="Arial"/>
                <a:sym typeface="Arial"/>
              </a:rPr>
              <a:t> </a:t>
            </a:r>
            <a:endParaRPr sz="1050" dirty="0">
              <a:solidFill>
                <a:srgbClr val="000000"/>
              </a:solidFill>
              <a:latin typeface="Arial"/>
              <a:ea typeface="Arial"/>
              <a:cs typeface="Arial"/>
              <a:sym typeface="Arial"/>
            </a:endParaRPr>
          </a:p>
        </p:txBody>
      </p:sp>
      <p:sp>
        <p:nvSpPr>
          <p:cNvPr id="13" name="Google Shape;527;p5">
            <a:extLst>
              <a:ext uri="{FF2B5EF4-FFF2-40B4-BE49-F238E27FC236}">
                <a16:creationId xmlns:a16="http://schemas.microsoft.com/office/drawing/2014/main" id="{05721932-9CD6-3137-510F-9BB983706406}"/>
              </a:ext>
            </a:extLst>
          </p:cNvPr>
          <p:cNvSpPr txBox="1"/>
          <p:nvPr/>
        </p:nvSpPr>
        <p:spPr>
          <a:xfrm>
            <a:off x="6201452" y="1964214"/>
            <a:ext cx="2619146" cy="1938962"/>
          </a:xfrm>
          <a:prstGeom prst="rect">
            <a:avLst/>
          </a:prstGeom>
          <a:noFill/>
          <a:ln>
            <a:noFill/>
          </a:ln>
        </p:spPr>
        <p:txBody>
          <a:bodyPr spcFirstLastPara="1" wrap="square" lIns="68569" tIns="34275" rIns="68569" bIns="34275" anchor="t" anchorCtr="0">
            <a:spAutoFit/>
          </a:bodyPr>
          <a:lstStyle/>
          <a:p>
            <a:pPr>
              <a:buClr>
                <a:srgbClr val="000000"/>
              </a:buClr>
              <a:buSzPts val="2000"/>
            </a:pPr>
            <a:r>
              <a:rPr lang="en-AU" sz="1350" dirty="0">
                <a:solidFill>
                  <a:srgbClr val="444D4F"/>
                </a:solidFill>
                <a:latin typeface="Roboto" panose="02000000000000000000" pitchFamily="2" charset="0"/>
                <a:ea typeface="Roboto" panose="02000000000000000000" pitchFamily="2" charset="0"/>
                <a:cs typeface="Open Sans"/>
                <a:sym typeface="Open Sans"/>
              </a:rPr>
              <a:t>Students need to learn the </a:t>
            </a:r>
            <a:endParaRPr sz="1350" dirty="0">
              <a:solidFill>
                <a:srgbClr val="444D4F"/>
              </a:solidFill>
              <a:latin typeface="Roboto" panose="02000000000000000000" pitchFamily="2" charset="0"/>
              <a:ea typeface="Roboto" panose="02000000000000000000" pitchFamily="2" charset="0"/>
              <a:cs typeface="Open Sans"/>
              <a:sym typeface="Open Sans"/>
            </a:endParaRPr>
          </a:p>
          <a:p>
            <a:pPr>
              <a:buClr>
                <a:srgbClr val="000000"/>
              </a:buClr>
              <a:buSzPts val="2000"/>
            </a:pPr>
            <a:r>
              <a:rPr lang="en-AU" sz="1350" dirty="0">
                <a:solidFill>
                  <a:srgbClr val="444D4F"/>
                </a:solidFill>
                <a:latin typeface="Roboto" panose="02000000000000000000" pitchFamily="2" charset="0"/>
                <a:ea typeface="Roboto" panose="02000000000000000000" pitchFamily="2" charset="0"/>
                <a:cs typeface="Open Sans"/>
                <a:sym typeface="Open Sans"/>
              </a:rPr>
              <a:t>26 alphabet sounds, 12 digraphs and learn 45 rules</a:t>
            </a:r>
            <a:endParaRPr sz="1350" dirty="0">
              <a:solidFill>
                <a:srgbClr val="444D4F"/>
              </a:solidFill>
              <a:latin typeface="Roboto" panose="02000000000000000000" pitchFamily="2" charset="0"/>
              <a:ea typeface="Roboto" panose="02000000000000000000" pitchFamily="2" charset="0"/>
              <a:cs typeface="Open Sans"/>
              <a:sym typeface="Open Sans"/>
            </a:endParaRPr>
          </a:p>
          <a:p>
            <a:pPr>
              <a:buClr>
                <a:srgbClr val="000000"/>
              </a:buClr>
              <a:buSzPts val="600"/>
            </a:pPr>
            <a:endParaRPr sz="1350" dirty="0">
              <a:solidFill>
                <a:srgbClr val="444D4F"/>
              </a:solidFill>
              <a:latin typeface="Roboto" panose="02000000000000000000" pitchFamily="2" charset="0"/>
              <a:ea typeface="Roboto" panose="02000000000000000000" pitchFamily="2" charset="0"/>
              <a:cs typeface="Open Sans"/>
              <a:sym typeface="Open Sans"/>
            </a:endParaRPr>
          </a:p>
          <a:p>
            <a:pPr marL="685800" indent="-238125">
              <a:buClr>
                <a:schemeClr val="dk1"/>
              </a:buClr>
              <a:buSzPts val="1400"/>
              <a:buFont typeface="Open Sans"/>
              <a:buChar char="●"/>
            </a:pPr>
            <a:r>
              <a:rPr lang="en-AU" sz="1350" dirty="0">
                <a:solidFill>
                  <a:srgbClr val="444D4F"/>
                </a:solidFill>
                <a:latin typeface="Roboto" panose="02000000000000000000" pitchFamily="2" charset="0"/>
                <a:ea typeface="Roboto" panose="02000000000000000000" pitchFamily="2" charset="0"/>
                <a:cs typeface="Open Sans"/>
                <a:sym typeface="Open Sans"/>
              </a:rPr>
              <a:t>small</a:t>
            </a:r>
            <a:endParaRPr sz="1350" dirty="0">
              <a:solidFill>
                <a:srgbClr val="444D4F"/>
              </a:solidFill>
              <a:latin typeface="Roboto" panose="02000000000000000000" pitchFamily="2" charset="0"/>
              <a:ea typeface="Roboto" panose="02000000000000000000" pitchFamily="2" charset="0"/>
              <a:cs typeface="Open Sans"/>
              <a:sym typeface="Open Sans"/>
            </a:endParaRPr>
          </a:p>
          <a:p>
            <a:pPr marL="685800" indent="-238125">
              <a:buClr>
                <a:schemeClr val="dk1"/>
              </a:buClr>
              <a:buSzPts val="1400"/>
              <a:buFont typeface="Open Sans"/>
              <a:buChar char="●"/>
            </a:pPr>
            <a:r>
              <a:rPr lang="en-AU" sz="1350" dirty="0">
                <a:solidFill>
                  <a:srgbClr val="444D4F"/>
                </a:solidFill>
                <a:latin typeface="Roboto" panose="02000000000000000000" pitchFamily="2" charset="0"/>
                <a:ea typeface="Roboto" panose="02000000000000000000" pitchFamily="2" charset="0"/>
                <a:cs typeface="Open Sans"/>
                <a:sym typeface="Open Sans"/>
              </a:rPr>
              <a:t>since</a:t>
            </a:r>
            <a:endParaRPr sz="1350" dirty="0">
              <a:solidFill>
                <a:srgbClr val="444D4F"/>
              </a:solidFill>
              <a:latin typeface="Roboto" panose="02000000000000000000" pitchFamily="2" charset="0"/>
              <a:ea typeface="Roboto" panose="02000000000000000000" pitchFamily="2" charset="0"/>
              <a:cs typeface="Open Sans"/>
              <a:sym typeface="Open Sans"/>
            </a:endParaRPr>
          </a:p>
          <a:p>
            <a:pPr algn="ctr">
              <a:buClr>
                <a:srgbClr val="000000"/>
              </a:buClr>
              <a:buSzPts val="2000"/>
            </a:pPr>
            <a:endParaRPr sz="1350" dirty="0">
              <a:solidFill>
                <a:srgbClr val="444D4F"/>
              </a:solidFill>
              <a:latin typeface="Open Sans"/>
              <a:ea typeface="Open Sans"/>
              <a:cs typeface="Open Sans"/>
              <a:sym typeface="Open Sans"/>
            </a:endParaRPr>
          </a:p>
          <a:p>
            <a:pPr algn="ctr">
              <a:buClr>
                <a:srgbClr val="000000"/>
              </a:buClr>
              <a:buSzPts val="2000"/>
            </a:pPr>
            <a:endParaRPr sz="1350" dirty="0">
              <a:solidFill>
                <a:srgbClr val="444D4F"/>
              </a:solidFill>
              <a:latin typeface="Open Sans"/>
              <a:ea typeface="Open Sans"/>
              <a:cs typeface="Open Sans"/>
              <a:sym typeface="Open Sans"/>
            </a:endParaRPr>
          </a:p>
          <a:p>
            <a:pPr>
              <a:buClr>
                <a:srgbClr val="000000"/>
              </a:buClr>
              <a:buSzPts val="2000"/>
            </a:pPr>
            <a:r>
              <a:rPr lang="en-AU" sz="1350" dirty="0">
                <a:solidFill>
                  <a:srgbClr val="444D4F"/>
                </a:solidFill>
                <a:latin typeface="Open Sans"/>
                <a:ea typeface="Open Sans"/>
                <a:cs typeface="Open Sans"/>
                <a:sym typeface="Open Sans"/>
              </a:rPr>
              <a:t> </a:t>
            </a:r>
            <a:endParaRPr sz="1350" dirty="0">
              <a:solidFill>
                <a:srgbClr val="444D4F"/>
              </a:solidFill>
              <a:latin typeface="Open Sans"/>
              <a:ea typeface="Open Sans"/>
              <a:cs typeface="Open Sans"/>
              <a:sym typeface="Open Sans"/>
            </a:endParaRPr>
          </a:p>
        </p:txBody>
      </p:sp>
      <p:sp>
        <p:nvSpPr>
          <p:cNvPr id="14" name="Google Shape;531;p5">
            <a:extLst>
              <a:ext uri="{FF2B5EF4-FFF2-40B4-BE49-F238E27FC236}">
                <a16:creationId xmlns:a16="http://schemas.microsoft.com/office/drawing/2014/main" id="{81AF9EFE-4F5D-9722-C19D-6A4CD197515A}"/>
              </a:ext>
            </a:extLst>
          </p:cNvPr>
          <p:cNvSpPr/>
          <p:nvPr/>
        </p:nvSpPr>
        <p:spPr>
          <a:xfrm>
            <a:off x="6262490" y="3819801"/>
            <a:ext cx="2166669" cy="1188450"/>
          </a:xfrm>
          <a:prstGeom prst="rect">
            <a:avLst/>
          </a:prstGeom>
          <a:noFill/>
          <a:ln>
            <a:noFill/>
          </a:ln>
        </p:spPr>
        <p:txBody>
          <a:bodyPr spcFirstLastPara="1" wrap="square" lIns="68569" tIns="34275" rIns="68569" bIns="34275" anchor="t" anchorCtr="0">
            <a:noAutofit/>
          </a:bodyPr>
          <a:lstStyle/>
          <a:p>
            <a:pPr>
              <a:buClr>
                <a:srgbClr val="000000"/>
              </a:buClr>
              <a:buSzPts val="2000"/>
            </a:pPr>
            <a:r>
              <a:rPr lang="en-AU" sz="1350" dirty="0">
                <a:solidFill>
                  <a:srgbClr val="444D4F"/>
                </a:solidFill>
                <a:latin typeface="Roboto" panose="02000000000000000000" pitchFamily="2" charset="0"/>
                <a:ea typeface="Roboto" panose="02000000000000000000" pitchFamily="2" charset="0"/>
                <a:cs typeface="Open Sans"/>
                <a:sym typeface="Open Sans"/>
              </a:rPr>
              <a:t>Students must memorize 270 exceptions</a:t>
            </a:r>
            <a:endParaRPr sz="1350" dirty="0">
              <a:solidFill>
                <a:srgbClr val="444D4F"/>
              </a:solidFill>
              <a:latin typeface="Roboto" panose="02000000000000000000" pitchFamily="2" charset="0"/>
              <a:ea typeface="Roboto" panose="02000000000000000000" pitchFamily="2" charset="0"/>
              <a:cs typeface="Open Sans"/>
              <a:sym typeface="Open Sans"/>
            </a:endParaRPr>
          </a:p>
          <a:p>
            <a:pPr algn="ctr">
              <a:buClr>
                <a:srgbClr val="000000"/>
              </a:buClr>
              <a:buSzPts val="1800"/>
            </a:pPr>
            <a:endParaRPr sz="1350" dirty="0">
              <a:solidFill>
                <a:srgbClr val="444D4F"/>
              </a:solidFill>
              <a:latin typeface="Roboto" panose="02000000000000000000" pitchFamily="2" charset="0"/>
              <a:ea typeface="Roboto" panose="02000000000000000000" pitchFamily="2" charset="0"/>
              <a:cs typeface="Open Sans"/>
              <a:sym typeface="Open Sans"/>
            </a:endParaRPr>
          </a:p>
          <a:p>
            <a:pPr marL="685800" indent="-238125">
              <a:buClr>
                <a:schemeClr val="dk1"/>
              </a:buClr>
              <a:buSzPts val="1400"/>
              <a:buFont typeface="Open Sans"/>
              <a:buChar char="●"/>
            </a:pPr>
            <a:r>
              <a:rPr lang="en-AU" sz="1350" dirty="0">
                <a:solidFill>
                  <a:srgbClr val="444D4F"/>
                </a:solidFill>
                <a:latin typeface="Roboto" panose="02000000000000000000" pitchFamily="2" charset="0"/>
                <a:ea typeface="Roboto" panose="02000000000000000000" pitchFamily="2" charset="0"/>
                <a:cs typeface="Open Sans"/>
                <a:sym typeface="Open Sans"/>
              </a:rPr>
              <a:t>flood</a:t>
            </a:r>
            <a:endParaRPr sz="1350" dirty="0">
              <a:solidFill>
                <a:srgbClr val="444D4F"/>
              </a:solidFill>
              <a:latin typeface="Roboto" panose="02000000000000000000" pitchFamily="2" charset="0"/>
              <a:ea typeface="Roboto" panose="02000000000000000000" pitchFamily="2" charset="0"/>
              <a:cs typeface="Open Sans"/>
              <a:sym typeface="Open Sans"/>
            </a:endParaRPr>
          </a:p>
          <a:p>
            <a:pPr marL="685800" indent="-238125">
              <a:buClr>
                <a:schemeClr val="dk1"/>
              </a:buClr>
              <a:buSzPts val="1400"/>
              <a:buFont typeface="Open Sans"/>
              <a:buChar char="●"/>
            </a:pPr>
            <a:r>
              <a:rPr lang="en-AU" sz="1350" dirty="0">
                <a:solidFill>
                  <a:srgbClr val="444D4F"/>
                </a:solidFill>
                <a:latin typeface="Roboto" panose="02000000000000000000" pitchFamily="2" charset="0"/>
                <a:ea typeface="Roboto" panose="02000000000000000000" pitchFamily="2" charset="0"/>
                <a:cs typeface="Open Sans"/>
                <a:sym typeface="Open Sans"/>
              </a:rPr>
              <a:t>women</a:t>
            </a:r>
            <a:endParaRPr sz="1350" dirty="0">
              <a:solidFill>
                <a:srgbClr val="444D4F"/>
              </a:solidFill>
              <a:latin typeface="Roboto" panose="02000000000000000000" pitchFamily="2" charset="0"/>
              <a:ea typeface="Roboto" panose="02000000000000000000" pitchFamily="2" charset="0"/>
              <a:cs typeface="Open Sans"/>
              <a:sym typeface="Open Sans"/>
            </a:endParaRPr>
          </a:p>
          <a:p>
            <a:pPr>
              <a:buClr>
                <a:srgbClr val="000000"/>
              </a:buClr>
              <a:buSzPts val="2000"/>
            </a:pPr>
            <a:endParaRPr sz="1500" dirty="0">
              <a:solidFill>
                <a:schemeClr val="dk1"/>
              </a:solidFill>
              <a:latin typeface="Arial"/>
              <a:ea typeface="Arial"/>
              <a:cs typeface="Arial"/>
              <a:sym typeface="Arial"/>
            </a:endParaRPr>
          </a:p>
        </p:txBody>
      </p:sp>
      <p:sp>
        <p:nvSpPr>
          <p:cNvPr id="17" name="Google Shape;524;p5">
            <a:extLst>
              <a:ext uri="{FF2B5EF4-FFF2-40B4-BE49-F238E27FC236}">
                <a16:creationId xmlns:a16="http://schemas.microsoft.com/office/drawing/2014/main" id="{81DB2A2A-2AEF-6759-7459-214871A9EE06}"/>
              </a:ext>
            </a:extLst>
          </p:cNvPr>
          <p:cNvSpPr/>
          <p:nvPr/>
        </p:nvSpPr>
        <p:spPr>
          <a:xfrm>
            <a:off x="3737361" y="3140876"/>
            <a:ext cx="1081350" cy="992475"/>
          </a:xfrm>
          <a:prstGeom prst="ellipse">
            <a:avLst/>
          </a:prstGeom>
          <a:solidFill>
            <a:schemeClr val="l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buClr>
                <a:srgbClr val="000000"/>
              </a:buClr>
              <a:buSzPts val="1800"/>
            </a:pPr>
            <a:endParaRPr sz="1350">
              <a:solidFill>
                <a:schemeClr val="lt1"/>
              </a:solidFill>
              <a:latin typeface="Calibri"/>
              <a:ea typeface="Calibri"/>
              <a:cs typeface="Calibri"/>
              <a:sym typeface="Calibri"/>
            </a:endParaRPr>
          </a:p>
        </p:txBody>
      </p:sp>
      <p:cxnSp>
        <p:nvCxnSpPr>
          <p:cNvPr id="15" name="Google Shape;533;p5">
            <a:extLst>
              <a:ext uri="{FF2B5EF4-FFF2-40B4-BE49-F238E27FC236}">
                <a16:creationId xmlns:a16="http://schemas.microsoft.com/office/drawing/2014/main" id="{2718A036-BCB2-713E-1982-05F979194484}"/>
              </a:ext>
            </a:extLst>
          </p:cNvPr>
          <p:cNvCxnSpPr>
            <a:cxnSpLocks/>
          </p:cNvCxnSpPr>
          <p:nvPr/>
        </p:nvCxnSpPr>
        <p:spPr>
          <a:xfrm>
            <a:off x="1885950" y="3102420"/>
            <a:ext cx="740902" cy="0"/>
          </a:xfrm>
          <a:prstGeom prst="straightConnector1">
            <a:avLst/>
          </a:prstGeom>
          <a:noFill/>
          <a:ln w="19050" cap="flat" cmpd="sng">
            <a:solidFill>
              <a:srgbClr val="444D4F"/>
            </a:solidFill>
            <a:prstDash val="solid"/>
            <a:round/>
            <a:headEnd type="none" w="sm" len="sm"/>
            <a:tailEnd type="none" w="sm" len="sm"/>
          </a:ln>
        </p:spPr>
      </p:cxnSp>
      <p:cxnSp>
        <p:nvCxnSpPr>
          <p:cNvPr id="16" name="Google Shape;535;p5">
            <a:extLst>
              <a:ext uri="{FF2B5EF4-FFF2-40B4-BE49-F238E27FC236}">
                <a16:creationId xmlns:a16="http://schemas.microsoft.com/office/drawing/2014/main" id="{35423D32-0B53-A034-13DE-74DA3920A33D}"/>
              </a:ext>
            </a:extLst>
          </p:cNvPr>
          <p:cNvCxnSpPr>
            <a:cxnSpLocks/>
          </p:cNvCxnSpPr>
          <p:nvPr/>
        </p:nvCxnSpPr>
        <p:spPr>
          <a:xfrm flipH="1">
            <a:off x="5136037" y="4686300"/>
            <a:ext cx="1493363" cy="126941"/>
          </a:xfrm>
          <a:prstGeom prst="straightConnector1">
            <a:avLst/>
          </a:prstGeom>
          <a:noFill/>
          <a:ln w="19050" cap="flat" cmpd="sng">
            <a:solidFill>
              <a:srgbClr val="444D4F"/>
            </a:solidFill>
            <a:prstDash val="solid"/>
            <a:round/>
            <a:headEnd type="none" w="sm" len="sm"/>
            <a:tailEnd type="none" w="sm" len="sm"/>
          </a:ln>
        </p:spPr>
      </p:cxnSp>
      <p:sp>
        <p:nvSpPr>
          <p:cNvPr id="11" name="Google Shape;525;p5">
            <a:extLst>
              <a:ext uri="{FF2B5EF4-FFF2-40B4-BE49-F238E27FC236}">
                <a16:creationId xmlns:a16="http://schemas.microsoft.com/office/drawing/2014/main" id="{37923BA8-46C9-9311-4681-A87B1C6DC26C}"/>
              </a:ext>
            </a:extLst>
          </p:cNvPr>
          <p:cNvSpPr txBox="1"/>
          <p:nvPr/>
        </p:nvSpPr>
        <p:spPr>
          <a:xfrm>
            <a:off x="3752984" y="3253233"/>
            <a:ext cx="1010475" cy="838661"/>
          </a:xfrm>
          <a:prstGeom prst="rect">
            <a:avLst/>
          </a:prstGeom>
          <a:noFill/>
          <a:ln>
            <a:noFill/>
          </a:ln>
        </p:spPr>
        <p:txBody>
          <a:bodyPr spcFirstLastPara="1" wrap="square" lIns="68569" tIns="34275" rIns="68569" bIns="34275" anchor="t" anchorCtr="0">
            <a:spAutoFit/>
          </a:bodyPr>
          <a:lstStyle/>
          <a:p>
            <a:pPr algn="ctr">
              <a:lnSpc>
                <a:spcPts val="1470"/>
              </a:lnSpc>
              <a:buClr>
                <a:srgbClr val="000000"/>
              </a:buClr>
              <a:buSzPts val="1800"/>
            </a:pPr>
            <a:r>
              <a:rPr lang="en-AU" sz="1350" b="1" dirty="0">
                <a:solidFill>
                  <a:srgbClr val="444D4F"/>
                </a:solidFill>
                <a:latin typeface="Roboto" panose="02000000000000000000" pitchFamily="2" charset="0"/>
                <a:ea typeface="Roboto" panose="02000000000000000000" pitchFamily="2" charset="0"/>
                <a:cs typeface="Open Sans"/>
                <a:sym typeface="Open Sans"/>
              </a:rPr>
              <a:t>1000 </a:t>
            </a:r>
          </a:p>
          <a:p>
            <a:pPr algn="ctr">
              <a:lnSpc>
                <a:spcPts val="1470"/>
              </a:lnSpc>
              <a:buClr>
                <a:srgbClr val="000000"/>
              </a:buClr>
              <a:buSzPts val="1800"/>
            </a:pPr>
            <a:r>
              <a:rPr lang="en-AU" sz="1350" b="1" dirty="0">
                <a:solidFill>
                  <a:srgbClr val="444D4F"/>
                </a:solidFill>
                <a:latin typeface="Roboto" panose="02000000000000000000" pitchFamily="2" charset="0"/>
                <a:ea typeface="Roboto" panose="02000000000000000000" pitchFamily="2" charset="0"/>
                <a:cs typeface="Open Sans"/>
                <a:sym typeface="Open Sans"/>
              </a:rPr>
              <a:t>most common </a:t>
            </a:r>
            <a:endParaRPr sz="1350" dirty="0">
              <a:solidFill>
                <a:srgbClr val="444D4F"/>
              </a:solidFill>
              <a:latin typeface="Roboto" panose="02000000000000000000" pitchFamily="2" charset="0"/>
              <a:ea typeface="Roboto" panose="02000000000000000000" pitchFamily="2" charset="0"/>
              <a:cs typeface="Open Sans"/>
              <a:sym typeface="Open Sans"/>
            </a:endParaRPr>
          </a:p>
          <a:p>
            <a:pPr algn="ctr">
              <a:lnSpc>
                <a:spcPts val="1470"/>
              </a:lnSpc>
              <a:buClr>
                <a:srgbClr val="000000"/>
              </a:buClr>
              <a:buSzPts val="1800"/>
            </a:pPr>
            <a:r>
              <a:rPr lang="en-AU" sz="1350" b="1" dirty="0">
                <a:solidFill>
                  <a:srgbClr val="444D4F"/>
                </a:solidFill>
                <a:latin typeface="Roboto" panose="02000000000000000000" pitchFamily="2" charset="0"/>
                <a:ea typeface="Roboto" panose="02000000000000000000" pitchFamily="2" charset="0"/>
                <a:cs typeface="Open Sans"/>
                <a:sym typeface="Open Sans"/>
              </a:rPr>
              <a:t>words</a:t>
            </a:r>
            <a:endParaRPr sz="1350" dirty="0">
              <a:solidFill>
                <a:srgbClr val="444D4F"/>
              </a:solidFill>
              <a:latin typeface="Roboto" panose="02000000000000000000" pitchFamily="2" charset="0"/>
              <a:ea typeface="Roboto" panose="02000000000000000000" pitchFamily="2" charset="0"/>
              <a:cs typeface="Open Sans"/>
              <a:sym typeface="Open Sans"/>
            </a:endParaRPr>
          </a:p>
        </p:txBody>
      </p:sp>
      <p:cxnSp>
        <p:nvCxnSpPr>
          <p:cNvPr id="4" name="Google Shape;535;p5">
            <a:extLst>
              <a:ext uri="{FF2B5EF4-FFF2-40B4-BE49-F238E27FC236}">
                <a16:creationId xmlns:a16="http://schemas.microsoft.com/office/drawing/2014/main" id="{14E131C1-BEB1-07DE-7137-9B1B805C4BB1}"/>
              </a:ext>
            </a:extLst>
          </p:cNvPr>
          <p:cNvCxnSpPr>
            <a:cxnSpLocks/>
          </p:cNvCxnSpPr>
          <p:nvPr/>
        </p:nvCxnSpPr>
        <p:spPr>
          <a:xfrm flipH="1" flipV="1">
            <a:off x="5901265" y="3089055"/>
            <a:ext cx="621584" cy="57101"/>
          </a:xfrm>
          <a:prstGeom prst="straightConnector1">
            <a:avLst/>
          </a:prstGeom>
          <a:noFill/>
          <a:ln w="19050" cap="flat" cmpd="sng">
            <a:solidFill>
              <a:srgbClr val="444D4F"/>
            </a:solidFill>
            <a:prstDash val="solid"/>
            <a:round/>
            <a:headEnd type="none" w="sm" len="sm"/>
            <a:tailEnd type="none" w="sm" len="sm"/>
          </a:ln>
        </p:spPr>
      </p:cxnSp>
    </p:spTree>
    <p:extLst>
      <p:ext uri="{BB962C8B-B14F-4D97-AF65-F5344CB8AC3E}">
        <p14:creationId xmlns:p14="http://schemas.microsoft.com/office/powerpoint/2010/main" val="1789378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926459" y="776055"/>
            <a:ext cx="10996916" cy="1623576"/>
          </a:xfrm>
          <a:prstGeom prst="rect">
            <a:avLst/>
          </a:prstGeom>
          <a:solidFill>
            <a:srgbClr val="2C421D">
              <a:alpha val="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Picture of example of Readable English mark-up of the word &quot;technique.&quot;">
            <a:extLst>
              <a:ext uri="{FF2B5EF4-FFF2-40B4-BE49-F238E27FC236}">
                <a16:creationId xmlns:a16="http://schemas.microsoft.com/office/drawing/2014/main" id="{C3187876-B3F0-0C47-715C-E23286C5DE68}"/>
              </a:ext>
            </a:extLst>
          </p:cNvPr>
          <p:cNvPicPr>
            <a:picLocks noChangeAspect="1"/>
          </p:cNvPicPr>
          <p:nvPr/>
        </p:nvPicPr>
        <p:blipFill>
          <a:blip r:embed="rId3"/>
          <a:stretch>
            <a:fillRect/>
          </a:stretch>
        </p:blipFill>
        <p:spPr>
          <a:xfrm>
            <a:off x="161605" y="854230"/>
            <a:ext cx="8820788" cy="5149539"/>
          </a:xfrm>
          <a:prstGeom prst="rect">
            <a:avLst/>
          </a:prstGeom>
        </p:spPr>
      </p:pic>
    </p:spTree>
    <p:extLst>
      <p:ext uri="{BB962C8B-B14F-4D97-AF65-F5344CB8AC3E}">
        <p14:creationId xmlns:p14="http://schemas.microsoft.com/office/powerpoint/2010/main" val="2405511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926459" y="776055"/>
            <a:ext cx="10996916" cy="1623576"/>
          </a:xfrm>
          <a:prstGeom prst="rect">
            <a:avLst/>
          </a:prstGeom>
          <a:solidFill>
            <a:srgbClr val="2C421D">
              <a:alpha val="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Video 2" descr="unnarrated video of how students can use the conversion tool and the settings options.">
            <a:hlinkClick r:id="" action="ppaction://media"/>
            <a:extLst>
              <a:ext uri="{FF2B5EF4-FFF2-40B4-BE49-F238E27FC236}">
                <a16:creationId xmlns:a16="http://schemas.microsoft.com/office/drawing/2014/main" id="{B7A96F07-6F09-9547-C4AD-BA8028A98D2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38138" y="0"/>
            <a:ext cx="8466137" cy="6858000"/>
          </a:xfrm>
          <a:prstGeom prst="rect">
            <a:avLst/>
          </a:prstGeom>
        </p:spPr>
      </p:pic>
    </p:spTree>
    <p:extLst>
      <p:ext uri="{BB962C8B-B14F-4D97-AF65-F5344CB8AC3E}">
        <p14:creationId xmlns:p14="http://schemas.microsoft.com/office/powerpoint/2010/main" val="1614442104"/>
      </p:ext>
    </p:extLst>
  </p:cSld>
  <p:clrMapOvr>
    <a:masterClrMapping/>
  </p:clrMapOvr>
  <p:timing>
    <p:tnLst>
      <p:par>
        <p:cTn id="1" dur="indefinite" restart="never" nodeType="tmRoot">
          <p:childTnLst>
            <p:video>
              <p:cMediaNode vol="80000" mute="1">
                <p:cTn id="2" fill="hold" display="0">
                  <p:stCondLst>
                    <p:cond delay="indefinite"/>
                  </p:st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4665" y="488208"/>
            <a:ext cx="9253330" cy="2092881"/>
          </a:xfrm>
          <a:prstGeom prst="rect">
            <a:avLst/>
          </a:prstGeom>
          <a:noFill/>
        </p:spPr>
        <p:txBody>
          <a:bodyPr wrap="square" rtlCol="0">
            <a:spAutoFit/>
          </a:bodyPr>
          <a:lstStyle/>
          <a:p>
            <a:pPr algn="ctr"/>
            <a:r>
              <a:rPr lang="en-US" sz="6500" b="1" dirty="0">
                <a:solidFill>
                  <a:schemeClr val="bg1"/>
                </a:solidFill>
                <a:latin typeface="Rubik"/>
                <a:cs typeface="Gill Sans"/>
              </a:rPr>
              <a:t>Pandemic Action Research SY 2020-21</a:t>
            </a:r>
          </a:p>
        </p:txBody>
      </p:sp>
      <p:sp>
        <p:nvSpPr>
          <p:cNvPr id="4" name="TextBox 3">
            <a:extLst>
              <a:ext uri="{FF2B5EF4-FFF2-40B4-BE49-F238E27FC236}">
                <a16:creationId xmlns:a16="http://schemas.microsoft.com/office/drawing/2014/main" id="{75E7CA02-DD6D-A1A9-F628-589CA64E89D8}"/>
              </a:ext>
            </a:extLst>
          </p:cNvPr>
          <p:cNvSpPr txBox="1"/>
          <p:nvPr/>
        </p:nvSpPr>
        <p:spPr>
          <a:xfrm>
            <a:off x="2224216" y="148281"/>
            <a:ext cx="4522573" cy="2308324"/>
          </a:xfrm>
          <a:prstGeom prst="rect">
            <a:avLst/>
          </a:prstGeom>
          <a:noFill/>
        </p:spPr>
        <p:txBody>
          <a:bodyPr wrap="square" rtlCol="0">
            <a:spAutoFit/>
          </a:bodyPr>
          <a:lstStyle/>
          <a:p>
            <a:pPr algn="ctr"/>
            <a:r>
              <a:rPr lang="en-US" sz="4800" dirty="0">
                <a:latin typeface="Rubik"/>
              </a:rPr>
              <a:t>Pandemic </a:t>
            </a:r>
          </a:p>
          <a:p>
            <a:pPr algn="ctr"/>
            <a:r>
              <a:rPr lang="en-US" sz="4800" dirty="0">
                <a:latin typeface="Rubik"/>
              </a:rPr>
              <a:t>Action Research</a:t>
            </a:r>
          </a:p>
          <a:p>
            <a:pPr algn="ctr"/>
            <a:r>
              <a:rPr lang="en-US" sz="4800" dirty="0">
                <a:latin typeface="Rubik"/>
              </a:rPr>
              <a:t>SY 2020-21</a:t>
            </a:r>
          </a:p>
        </p:txBody>
      </p:sp>
      <p:pic>
        <p:nvPicPr>
          <p:cNvPr id="8" name="Picture 7" descr="A picture of a big gap in the earth with a boy standing on one side and the title &quot;Pandemic Action Research SY 2020-21&quot; on the other side.">
            <a:extLst>
              <a:ext uri="{FF2B5EF4-FFF2-40B4-BE49-F238E27FC236}">
                <a16:creationId xmlns:a16="http://schemas.microsoft.com/office/drawing/2014/main" id="{D5760BE5-D7BF-F1F3-D1D9-FAADEFF67A43}"/>
              </a:ext>
            </a:extLst>
          </p:cNvPr>
          <p:cNvPicPr>
            <a:picLocks noChangeAspect="1"/>
          </p:cNvPicPr>
          <p:nvPr/>
        </p:nvPicPr>
        <p:blipFill>
          <a:blip r:embed="rId3"/>
          <a:stretch>
            <a:fillRect/>
          </a:stretch>
        </p:blipFill>
        <p:spPr>
          <a:xfrm>
            <a:off x="3550" y="0"/>
            <a:ext cx="9136900" cy="6858000"/>
          </a:xfrm>
          <a:prstGeom prst="rect">
            <a:avLst/>
          </a:prstGeom>
        </p:spPr>
      </p:pic>
      <p:sp>
        <p:nvSpPr>
          <p:cNvPr id="9" name="TextBox 8">
            <a:extLst>
              <a:ext uri="{FF2B5EF4-FFF2-40B4-BE49-F238E27FC236}">
                <a16:creationId xmlns:a16="http://schemas.microsoft.com/office/drawing/2014/main" id="{160B41B3-DB30-1F15-5E42-94F82BD8CBC3}"/>
              </a:ext>
            </a:extLst>
          </p:cNvPr>
          <p:cNvSpPr txBox="1"/>
          <p:nvPr/>
        </p:nvSpPr>
        <p:spPr>
          <a:xfrm>
            <a:off x="2540000" y="148281"/>
            <a:ext cx="3784600" cy="1938992"/>
          </a:xfrm>
          <a:prstGeom prst="rect">
            <a:avLst/>
          </a:prstGeom>
          <a:solidFill>
            <a:srgbClr val="CCFFFF"/>
          </a:solidFill>
        </p:spPr>
        <p:txBody>
          <a:bodyPr wrap="square" rtlCol="0">
            <a:spAutoFit/>
          </a:bodyPr>
          <a:lstStyle/>
          <a:p>
            <a:pPr algn="ctr"/>
            <a:r>
              <a:rPr lang="en-US" sz="4000" dirty="0">
                <a:latin typeface="Rubik"/>
              </a:rPr>
              <a:t>Pandemic </a:t>
            </a:r>
          </a:p>
          <a:p>
            <a:pPr algn="ctr"/>
            <a:r>
              <a:rPr lang="en-US" sz="4000" dirty="0">
                <a:latin typeface="Rubik"/>
              </a:rPr>
              <a:t>Action Research </a:t>
            </a:r>
          </a:p>
          <a:p>
            <a:pPr algn="ctr"/>
            <a:r>
              <a:rPr lang="en-US" sz="4000" dirty="0">
                <a:latin typeface="Rubik"/>
              </a:rPr>
              <a:t>SY 2020-21</a:t>
            </a:r>
          </a:p>
        </p:txBody>
      </p:sp>
    </p:spTree>
    <p:extLst>
      <p:ext uri="{BB962C8B-B14F-4D97-AF65-F5344CB8AC3E}">
        <p14:creationId xmlns:p14="http://schemas.microsoft.com/office/powerpoint/2010/main" val="2078089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descr="Title: Data and Methods - Research Design"/>
          <p:cNvSpPr/>
          <p:nvPr/>
        </p:nvSpPr>
        <p:spPr>
          <a:xfrm>
            <a:off x="0" y="0"/>
            <a:ext cx="9144000" cy="3429000"/>
          </a:xfrm>
          <a:prstGeom prst="rect">
            <a:avLst/>
          </a:prstGeom>
          <a:solidFill>
            <a:srgbClr val="475B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Rectangle 7" descr="icons of the research design elements: participants, recruitment, instruction, study length, assessments"/>
          <p:cNvSpPr/>
          <p:nvPr/>
        </p:nvSpPr>
        <p:spPr>
          <a:xfrm>
            <a:off x="0" y="3514721"/>
            <a:ext cx="9144000" cy="3429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
        <p:nvSpPr>
          <p:cNvPr id="2" name="TextBox 1">
            <a:extLst>
              <a:ext uri="{C183D7F6-B498-43B3-948B-1728B52AA6E4}">
                <adec:decorative xmlns:adec="http://schemas.microsoft.com/office/drawing/2017/decorative" val="1"/>
              </a:ext>
            </a:extLst>
          </p:cNvPr>
          <p:cNvSpPr txBox="1"/>
          <p:nvPr/>
        </p:nvSpPr>
        <p:spPr>
          <a:xfrm>
            <a:off x="520268" y="5229221"/>
            <a:ext cx="1600200" cy="384721"/>
          </a:xfrm>
          <a:prstGeom prst="rect">
            <a:avLst/>
          </a:prstGeom>
          <a:noFill/>
        </p:spPr>
        <p:txBody>
          <a:bodyPr wrap="square" rtlCol="0">
            <a:spAutoFit/>
          </a:bodyPr>
          <a:lstStyle/>
          <a:p>
            <a:pPr algn="ctr"/>
            <a:r>
              <a:rPr lang="en-US" sz="1900" dirty="0">
                <a:solidFill>
                  <a:prstClr val="white"/>
                </a:solidFill>
                <a:latin typeface="Gill Sans"/>
                <a:cs typeface="Gill Sans"/>
              </a:rPr>
              <a:t>Participants</a:t>
            </a:r>
          </a:p>
        </p:txBody>
      </p:sp>
      <p:sp>
        <p:nvSpPr>
          <p:cNvPr id="3" name="TextBox 2">
            <a:extLst>
              <a:ext uri="{C183D7F6-B498-43B3-948B-1728B52AA6E4}">
                <adec:decorative xmlns:adec="http://schemas.microsoft.com/office/drawing/2017/decorative" val="1"/>
              </a:ext>
            </a:extLst>
          </p:cNvPr>
          <p:cNvSpPr txBox="1"/>
          <p:nvPr/>
        </p:nvSpPr>
        <p:spPr>
          <a:xfrm>
            <a:off x="2068107" y="5230164"/>
            <a:ext cx="1683988" cy="384721"/>
          </a:xfrm>
          <a:prstGeom prst="rect">
            <a:avLst/>
          </a:prstGeom>
          <a:noFill/>
        </p:spPr>
        <p:txBody>
          <a:bodyPr wrap="square" rtlCol="0">
            <a:spAutoFit/>
          </a:bodyPr>
          <a:lstStyle/>
          <a:p>
            <a:pPr algn="ctr"/>
            <a:r>
              <a:rPr lang="en-US" sz="1900" dirty="0">
                <a:solidFill>
                  <a:prstClr val="white"/>
                </a:solidFill>
                <a:latin typeface="Gill Sans"/>
                <a:cs typeface="Gill Sans"/>
              </a:rPr>
              <a:t>Recruitment</a:t>
            </a:r>
          </a:p>
        </p:txBody>
      </p:sp>
      <p:sp>
        <p:nvSpPr>
          <p:cNvPr id="4" name="TextBox 3">
            <a:extLst>
              <a:ext uri="{C183D7F6-B498-43B3-948B-1728B52AA6E4}">
                <adec:decorative xmlns:adec="http://schemas.microsoft.com/office/drawing/2017/decorative" val="1"/>
              </a:ext>
            </a:extLst>
          </p:cNvPr>
          <p:cNvSpPr txBox="1"/>
          <p:nvPr/>
        </p:nvSpPr>
        <p:spPr>
          <a:xfrm>
            <a:off x="3699733" y="5247679"/>
            <a:ext cx="1600200" cy="384721"/>
          </a:xfrm>
          <a:prstGeom prst="rect">
            <a:avLst/>
          </a:prstGeom>
          <a:noFill/>
        </p:spPr>
        <p:txBody>
          <a:bodyPr wrap="square" rtlCol="0">
            <a:spAutoFit/>
          </a:bodyPr>
          <a:lstStyle/>
          <a:p>
            <a:pPr algn="ctr"/>
            <a:r>
              <a:rPr lang="en-US" sz="1900" dirty="0">
                <a:solidFill>
                  <a:prstClr val="white"/>
                </a:solidFill>
                <a:latin typeface="Gill Sans"/>
                <a:cs typeface="Gill Sans"/>
              </a:rPr>
              <a:t>Instruction</a:t>
            </a:r>
          </a:p>
        </p:txBody>
      </p:sp>
      <p:sp>
        <p:nvSpPr>
          <p:cNvPr id="5" name="TextBox 4">
            <a:extLst>
              <a:ext uri="{C183D7F6-B498-43B3-948B-1728B52AA6E4}">
                <adec:decorative xmlns:adec="http://schemas.microsoft.com/office/drawing/2017/decorative" val="1"/>
              </a:ext>
            </a:extLst>
          </p:cNvPr>
          <p:cNvSpPr txBox="1"/>
          <p:nvPr/>
        </p:nvSpPr>
        <p:spPr>
          <a:xfrm>
            <a:off x="5289466" y="5229222"/>
            <a:ext cx="1600200" cy="384721"/>
          </a:xfrm>
          <a:prstGeom prst="rect">
            <a:avLst/>
          </a:prstGeom>
          <a:noFill/>
        </p:spPr>
        <p:txBody>
          <a:bodyPr wrap="square" rtlCol="0">
            <a:spAutoFit/>
          </a:bodyPr>
          <a:lstStyle/>
          <a:p>
            <a:pPr algn="ctr"/>
            <a:r>
              <a:rPr lang="en-US" sz="1900" dirty="0">
                <a:solidFill>
                  <a:prstClr val="white"/>
                </a:solidFill>
                <a:latin typeface="Gill Sans"/>
                <a:cs typeface="Gill Sans"/>
              </a:rPr>
              <a:t>Study Length</a:t>
            </a:r>
          </a:p>
        </p:txBody>
      </p:sp>
      <p:sp>
        <p:nvSpPr>
          <p:cNvPr id="7" name="TextBox 6"/>
          <p:cNvSpPr txBox="1"/>
          <p:nvPr/>
        </p:nvSpPr>
        <p:spPr>
          <a:xfrm>
            <a:off x="2401470" y="363657"/>
            <a:ext cx="4341061" cy="1631216"/>
          </a:xfrm>
          <a:prstGeom prst="rect">
            <a:avLst/>
          </a:prstGeom>
          <a:noFill/>
        </p:spPr>
        <p:txBody>
          <a:bodyPr wrap="square" rtlCol="0">
            <a:spAutoFit/>
          </a:bodyPr>
          <a:lstStyle/>
          <a:p>
            <a:pPr algn="ctr"/>
            <a:r>
              <a:rPr lang="en-US" sz="5000" b="1" dirty="0">
                <a:solidFill>
                  <a:prstClr val="white"/>
                </a:solidFill>
                <a:latin typeface="Gill Sans MT"/>
                <a:cs typeface="Gill Sans MT"/>
              </a:rPr>
              <a:t>Data and Methods</a:t>
            </a:r>
          </a:p>
        </p:txBody>
      </p:sp>
      <p:sp>
        <p:nvSpPr>
          <p:cNvPr id="15" name="TextBox 14"/>
          <p:cNvSpPr txBox="1"/>
          <p:nvPr/>
        </p:nvSpPr>
        <p:spPr>
          <a:xfrm>
            <a:off x="2401470" y="2139718"/>
            <a:ext cx="4341061" cy="861774"/>
          </a:xfrm>
          <a:prstGeom prst="rect">
            <a:avLst/>
          </a:prstGeom>
          <a:noFill/>
        </p:spPr>
        <p:txBody>
          <a:bodyPr wrap="square" rtlCol="0">
            <a:spAutoFit/>
          </a:bodyPr>
          <a:lstStyle/>
          <a:p>
            <a:pPr algn="ctr"/>
            <a:r>
              <a:rPr lang="en-US" sz="5000" b="1" dirty="0">
                <a:solidFill>
                  <a:prstClr val="white"/>
                </a:solidFill>
                <a:latin typeface="Gill Sans Light"/>
                <a:cs typeface="Gill Sans Light"/>
              </a:rPr>
              <a:t>Research Design </a:t>
            </a:r>
          </a:p>
        </p:txBody>
      </p:sp>
      <p:cxnSp>
        <p:nvCxnSpPr>
          <p:cNvPr id="17" name="Straight Connector 16"/>
          <p:cNvCxnSpPr/>
          <p:nvPr/>
        </p:nvCxnSpPr>
        <p:spPr>
          <a:xfrm>
            <a:off x="2225853" y="2139718"/>
            <a:ext cx="5087914" cy="0"/>
          </a:xfrm>
          <a:prstGeom prst="line">
            <a:avLst/>
          </a:prstGeom>
          <a:ln>
            <a:solidFill>
              <a:srgbClr val="EDBD49"/>
            </a:solidFill>
          </a:ln>
          <a:effectLst/>
        </p:spPr>
        <p:style>
          <a:lnRef idx="2">
            <a:schemeClr val="accent1"/>
          </a:lnRef>
          <a:fillRef idx="0">
            <a:schemeClr val="accent1"/>
          </a:fillRef>
          <a:effectRef idx="1">
            <a:schemeClr val="accent1"/>
          </a:effectRef>
          <a:fontRef idx="minor">
            <a:schemeClr val="tx1"/>
          </a:fontRef>
        </p:style>
      </p:cxnSp>
      <p:pic>
        <p:nvPicPr>
          <p:cNvPr id="25" name="Picture 24" descr="Claiming decision (yellow)-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4058" y="3804887"/>
            <a:ext cx="1271016" cy="1271016"/>
          </a:xfrm>
          <a:prstGeom prst="rect">
            <a:avLst/>
          </a:prstGeom>
        </p:spPr>
      </p:pic>
      <p:pic>
        <p:nvPicPr>
          <p:cNvPr id="26" name="Picture 25" descr="Rising healthcare costs (yellow)-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4593" y="3804887"/>
            <a:ext cx="1271016" cy="1271016"/>
          </a:xfrm>
          <a:prstGeom prst="rect">
            <a:avLst/>
          </a:prstGeom>
        </p:spPr>
      </p:pic>
      <p:pic>
        <p:nvPicPr>
          <p:cNvPr id="27" name="Picture 26" descr="Labor force participation (yellow)-01.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4325" y="3804887"/>
            <a:ext cx="1271016" cy="1271016"/>
          </a:xfrm>
          <a:prstGeom prst="rect">
            <a:avLst/>
          </a:prstGeom>
        </p:spPr>
      </p:pic>
      <p:pic>
        <p:nvPicPr>
          <p:cNvPr id="28" name="Picture 27" descr="Population aging (yellow)-01.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4860" y="3804887"/>
            <a:ext cx="1271016" cy="1271016"/>
          </a:xfrm>
          <a:prstGeom prst="rect">
            <a:avLst/>
          </a:prstGeom>
        </p:spPr>
      </p:pic>
      <p:pic>
        <p:nvPicPr>
          <p:cNvPr id="6" name="Picture 5" descr="Claiming decision (yellow)-01.png">
            <a:extLst>
              <a:ext uri="{FF2B5EF4-FFF2-40B4-BE49-F238E27FC236}">
                <a16:creationId xmlns:a16="http://schemas.microsoft.com/office/drawing/2014/main" id="{150B7059-94DA-C6AA-15A0-CC571C505F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3790" y="3804887"/>
            <a:ext cx="1271016" cy="1271016"/>
          </a:xfrm>
          <a:prstGeom prst="rect">
            <a:avLst/>
          </a:prstGeom>
        </p:spPr>
      </p:pic>
      <p:sp>
        <p:nvSpPr>
          <p:cNvPr id="9" name="TextBox 8">
            <a:extLst>
              <a:ext uri="{FF2B5EF4-FFF2-40B4-BE49-F238E27FC236}">
                <a16:creationId xmlns:a16="http://schemas.microsoft.com/office/drawing/2014/main" id="{9053F916-FAB4-6D5B-CA10-C02B2296ADE9}"/>
              </a:ext>
              <a:ext uri="{C183D7F6-B498-43B3-948B-1728B52AA6E4}">
                <adec:decorative xmlns:adec="http://schemas.microsoft.com/office/drawing/2017/decorative" val="1"/>
              </a:ext>
            </a:extLst>
          </p:cNvPr>
          <p:cNvSpPr txBox="1"/>
          <p:nvPr/>
        </p:nvSpPr>
        <p:spPr>
          <a:xfrm>
            <a:off x="6879198" y="5247679"/>
            <a:ext cx="1600200" cy="384721"/>
          </a:xfrm>
          <a:prstGeom prst="rect">
            <a:avLst/>
          </a:prstGeom>
          <a:noFill/>
        </p:spPr>
        <p:txBody>
          <a:bodyPr wrap="square" rtlCol="0">
            <a:spAutoFit/>
          </a:bodyPr>
          <a:lstStyle/>
          <a:p>
            <a:pPr algn="ctr"/>
            <a:r>
              <a:rPr lang="en-US" sz="1900" dirty="0">
                <a:solidFill>
                  <a:prstClr val="white"/>
                </a:solidFill>
                <a:latin typeface="Gill Sans"/>
                <a:cs typeface="Gill Sans"/>
              </a:rPr>
              <a:t>Assessments</a:t>
            </a:r>
          </a:p>
        </p:txBody>
      </p:sp>
      <p:pic>
        <p:nvPicPr>
          <p:cNvPr id="13" name="Picture 12">
            <a:extLst>
              <a:ext uri="{FF2B5EF4-FFF2-40B4-BE49-F238E27FC236}">
                <a16:creationId xmlns:a16="http://schemas.microsoft.com/office/drawing/2014/main" id="{DEBAB8B1-97C0-C77D-2779-2ABB235E0616}"/>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043790" y="3823344"/>
            <a:ext cx="1271016" cy="1271016"/>
          </a:xfrm>
          <a:prstGeom prst="rect">
            <a:avLst/>
          </a:prstGeom>
        </p:spPr>
      </p:pic>
      <p:pic>
        <p:nvPicPr>
          <p:cNvPr id="18" name="Picture 17">
            <a:extLst>
              <a:ext uri="{FF2B5EF4-FFF2-40B4-BE49-F238E27FC236}">
                <a16:creationId xmlns:a16="http://schemas.microsoft.com/office/drawing/2014/main" id="{88F8FB73-8694-920D-5603-AF3169BA393F}"/>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3864325" y="3804887"/>
            <a:ext cx="1271016" cy="1271016"/>
          </a:xfrm>
          <a:prstGeom prst="rect">
            <a:avLst/>
          </a:prstGeom>
        </p:spPr>
      </p:pic>
      <p:pic>
        <p:nvPicPr>
          <p:cNvPr id="20" name="Picture 19">
            <a:extLst>
              <a:ext uri="{FF2B5EF4-FFF2-40B4-BE49-F238E27FC236}">
                <a16:creationId xmlns:a16="http://schemas.microsoft.com/office/drawing/2014/main" id="{2344006C-1284-E2CC-080A-463D95BF2AA9}"/>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5454057" y="3823344"/>
            <a:ext cx="1271016" cy="1271016"/>
          </a:xfrm>
          <a:prstGeom prst="rect">
            <a:avLst/>
          </a:prstGeom>
        </p:spPr>
      </p:pic>
      <p:pic>
        <p:nvPicPr>
          <p:cNvPr id="22" name="Picture 21">
            <a:extLst>
              <a:ext uri="{FF2B5EF4-FFF2-40B4-BE49-F238E27FC236}">
                <a16:creationId xmlns:a16="http://schemas.microsoft.com/office/drawing/2014/main" id="{4BAF4E2F-1814-618E-40CA-1A71E4A8ED63}"/>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684859" y="3803944"/>
            <a:ext cx="1271016" cy="1271016"/>
          </a:xfrm>
          <a:prstGeom prst="rect">
            <a:avLst/>
          </a:prstGeom>
        </p:spPr>
      </p:pic>
      <p:pic>
        <p:nvPicPr>
          <p:cNvPr id="24" name="Picture 23">
            <a:extLst>
              <a:ext uri="{FF2B5EF4-FFF2-40B4-BE49-F238E27FC236}">
                <a16:creationId xmlns:a16="http://schemas.microsoft.com/office/drawing/2014/main" id="{666BFF9B-74A8-DAEE-484C-317729B34D18}"/>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2274593" y="3813645"/>
            <a:ext cx="1271016" cy="1271016"/>
          </a:xfrm>
          <a:prstGeom prst="rect">
            <a:avLst/>
          </a:prstGeom>
        </p:spPr>
      </p:pic>
    </p:spTree>
    <p:extLst>
      <p:ext uri="{BB962C8B-B14F-4D97-AF65-F5344CB8AC3E}">
        <p14:creationId xmlns:p14="http://schemas.microsoft.com/office/powerpoint/2010/main" val="1493645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1A305-E303-CC23-295F-BF82D9D404E5}"/>
              </a:ext>
            </a:extLst>
          </p:cNvPr>
          <p:cNvSpPr>
            <a:spLocks noGrp="1"/>
          </p:cNvSpPr>
          <p:nvPr>
            <p:ph type="title"/>
          </p:nvPr>
        </p:nvSpPr>
        <p:spPr>
          <a:xfrm>
            <a:off x="457200" y="5544794"/>
            <a:ext cx="8229600" cy="1143000"/>
          </a:xfrm>
        </p:spPr>
        <p:txBody>
          <a:bodyPr>
            <a:normAutofit/>
          </a:bodyPr>
          <a:lstStyle/>
          <a:p>
            <a:r>
              <a:rPr lang="en-US" sz="2800" dirty="0">
                <a:solidFill>
                  <a:schemeClr val="bg1"/>
                </a:solidFill>
                <a:latin typeface="Rubik"/>
              </a:rPr>
              <a:t>EasyCBM Passage Reading Fluency Benchmarks</a:t>
            </a:r>
          </a:p>
        </p:txBody>
      </p:sp>
      <p:sp>
        <p:nvSpPr>
          <p:cNvPr id="9" name="Rectangle 8">
            <a:extLst>
              <a:ext uri="{FF2B5EF4-FFF2-40B4-BE49-F238E27FC236}">
                <a16:creationId xmlns:a16="http://schemas.microsoft.com/office/drawing/2014/main" id="{19D1C92A-0D92-4243-E5C2-55A175522672}"/>
              </a:ext>
            </a:extLst>
          </p:cNvPr>
          <p:cNvSpPr/>
          <p:nvPr/>
        </p:nvSpPr>
        <p:spPr>
          <a:xfrm>
            <a:off x="2483708" y="5350476"/>
            <a:ext cx="321276" cy="28420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A96C9E0-7FEC-77E3-94EC-3E40B027A653}"/>
              </a:ext>
            </a:extLst>
          </p:cNvPr>
          <p:cNvSpPr/>
          <p:nvPr/>
        </p:nvSpPr>
        <p:spPr>
          <a:xfrm>
            <a:off x="4263079" y="5360774"/>
            <a:ext cx="321276" cy="28420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3" name="Chart 2" descr="Bar Graph of Words Correct Per Minute for Control vs. Readable English groups.">
            <a:extLst>
              <a:ext uri="{FF2B5EF4-FFF2-40B4-BE49-F238E27FC236}">
                <a16:creationId xmlns:a16="http://schemas.microsoft.com/office/drawing/2014/main" id="{D00AF106-8B96-72D1-C8AF-D3A437F59D54}"/>
              </a:ext>
            </a:extLst>
          </p:cNvPr>
          <p:cNvGraphicFramePr>
            <a:graphicFrameLocks/>
          </p:cNvGraphicFramePr>
          <p:nvPr>
            <p:extLst>
              <p:ext uri="{D42A27DB-BD31-4B8C-83A1-F6EECF244321}">
                <p14:modId xmlns:p14="http://schemas.microsoft.com/office/powerpoint/2010/main" val="2930860775"/>
              </p:ext>
            </p:extLst>
          </p:nvPr>
        </p:nvGraphicFramePr>
        <p:xfrm>
          <a:off x="932870" y="243191"/>
          <a:ext cx="7278260" cy="561286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ABF4D5CD-2F7B-CC3F-4267-8578F6A65CEB}"/>
              </a:ext>
            </a:extLst>
          </p:cNvPr>
          <p:cNvSpPr txBox="1"/>
          <p:nvPr/>
        </p:nvSpPr>
        <p:spPr>
          <a:xfrm>
            <a:off x="5199017" y="5403846"/>
            <a:ext cx="2338252" cy="461665"/>
          </a:xfrm>
          <a:prstGeom prst="rect">
            <a:avLst/>
          </a:prstGeom>
          <a:solidFill>
            <a:schemeClr val="tx1"/>
          </a:solidFill>
        </p:spPr>
        <p:txBody>
          <a:bodyPr wrap="square" rtlCol="0">
            <a:spAutoFit/>
          </a:bodyPr>
          <a:lstStyle/>
          <a:p>
            <a:r>
              <a:rPr lang="en-US" sz="2400" dirty="0">
                <a:solidFill>
                  <a:srgbClr val="E4913B"/>
                </a:solidFill>
                <a:latin typeface="Rubik"/>
              </a:rPr>
              <a:t>Readable English</a:t>
            </a:r>
          </a:p>
        </p:txBody>
      </p:sp>
      <p:sp>
        <p:nvSpPr>
          <p:cNvPr id="6" name="TextBox 1">
            <a:extLst>
              <a:ext uri="{FF2B5EF4-FFF2-40B4-BE49-F238E27FC236}">
                <a16:creationId xmlns:a16="http://schemas.microsoft.com/office/drawing/2014/main" id="{DB646982-6149-1C9E-894F-EE7C0D5A69A0}"/>
              </a:ext>
            </a:extLst>
          </p:cNvPr>
          <p:cNvSpPr txBox="1"/>
          <p:nvPr/>
        </p:nvSpPr>
        <p:spPr>
          <a:xfrm>
            <a:off x="5639435" y="2609215"/>
            <a:ext cx="1192530" cy="1639570"/>
          </a:xfrm>
          <a:prstGeom prst="rect">
            <a:avLst/>
          </a:prstGeom>
        </p:spPr>
        <p:txBody>
          <a:bodyPr wrap="square" rtlCol="0"/>
          <a:lstStyle/>
          <a:p>
            <a:pPr marL="0" marR="0" algn="ctr">
              <a:lnSpc>
                <a:spcPct val="107000"/>
              </a:lnSpc>
              <a:spcBef>
                <a:spcPts val="0"/>
              </a:spcBef>
              <a:spcAft>
                <a:spcPts val="800"/>
              </a:spcAft>
            </a:pPr>
            <a:r>
              <a:rPr lang="en-US" sz="2400">
                <a:effectLst/>
                <a:latin typeface="Rubik"/>
                <a:ea typeface="Calibri" panose="020F0502020204030204" pitchFamily="34" charset="0"/>
                <a:cs typeface="Times New Roman" panose="02020603050405020304" pitchFamily="18" charset="0"/>
              </a:rPr>
              <a:t>Med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400">
                <a:effectLst/>
                <a:latin typeface="Rubik"/>
                <a:ea typeface="Calibri" panose="020F0502020204030204" pitchFamily="34" charset="0"/>
                <a:cs typeface="Times New Roman" panose="02020603050405020304" pitchFamily="18" charset="0"/>
              </a:rPr>
              <a:t>Effect Size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8664D883-7B08-5DDB-1A13-0ED2785EC362}"/>
              </a:ext>
            </a:extLst>
          </p:cNvPr>
          <p:cNvSpPr txBox="1"/>
          <p:nvPr/>
        </p:nvSpPr>
        <p:spPr>
          <a:xfrm>
            <a:off x="1219200" y="6299200"/>
            <a:ext cx="6680200" cy="369332"/>
          </a:xfrm>
          <a:prstGeom prst="rect">
            <a:avLst/>
          </a:prstGeom>
          <a:noFill/>
        </p:spPr>
        <p:txBody>
          <a:bodyPr wrap="square" rtlCol="0">
            <a:spAutoFit/>
          </a:bodyPr>
          <a:lstStyle/>
          <a:p>
            <a:r>
              <a:rPr lang="en-US" i="1" dirty="0">
                <a:solidFill>
                  <a:schemeClr val="bg1"/>
                </a:solidFill>
                <a:latin typeface="Rubik"/>
              </a:rPr>
              <a:t>F</a:t>
            </a:r>
            <a:r>
              <a:rPr lang="en-US" i="0" dirty="0">
                <a:solidFill>
                  <a:schemeClr val="bg1"/>
                </a:solidFill>
                <a:latin typeface="Rubik"/>
              </a:rPr>
              <a:t>(1, 234) = 11.4   </a:t>
            </a:r>
            <a:r>
              <a:rPr lang="en-US" i="1" dirty="0">
                <a:solidFill>
                  <a:schemeClr val="bg1"/>
                </a:solidFill>
                <a:latin typeface="Rubik"/>
              </a:rPr>
              <a:t>P&lt;.001	</a:t>
            </a:r>
            <a:r>
              <a:rPr lang="en-US" i="0" dirty="0">
                <a:solidFill>
                  <a:schemeClr val="bg1"/>
                </a:solidFill>
                <a:latin typeface="Rubik"/>
              </a:rPr>
              <a:t>  </a:t>
            </a:r>
            <a:r>
              <a:rPr lang="el-GR" i="0" dirty="0">
                <a:solidFill>
                  <a:schemeClr val="bg1"/>
                </a:solidFill>
                <a:latin typeface="Rubik"/>
              </a:rPr>
              <a:t>η</a:t>
            </a:r>
            <a:r>
              <a:rPr lang="en-US" i="0" baseline="30000" dirty="0">
                <a:solidFill>
                  <a:schemeClr val="bg1"/>
                </a:solidFill>
                <a:latin typeface="Rubik"/>
              </a:rPr>
              <a:t>2</a:t>
            </a:r>
            <a:r>
              <a:rPr lang="en-US" i="0" dirty="0">
                <a:solidFill>
                  <a:schemeClr val="bg1"/>
                </a:solidFill>
                <a:latin typeface="Rubik"/>
              </a:rPr>
              <a:t>= .05</a:t>
            </a:r>
            <a:endParaRPr lang="en-US" dirty="0">
              <a:solidFill>
                <a:schemeClr val="bg1"/>
              </a:solidFill>
              <a:latin typeface="Rubik"/>
            </a:endParaRPr>
          </a:p>
        </p:txBody>
      </p:sp>
      <p:sp>
        <p:nvSpPr>
          <p:cNvPr id="7" name="TextBox 6">
            <a:extLst>
              <a:ext uri="{FF2B5EF4-FFF2-40B4-BE49-F238E27FC236}">
                <a16:creationId xmlns:a16="http://schemas.microsoft.com/office/drawing/2014/main" id="{3A592C03-1702-2A00-47C7-946DEF6A289D}"/>
              </a:ext>
            </a:extLst>
          </p:cNvPr>
          <p:cNvSpPr txBox="1"/>
          <p:nvPr/>
        </p:nvSpPr>
        <p:spPr>
          <a:xfrm>
            <a:off x="772822" y="1295295"/>
            <a:ext cx="2948277" cy="1200329"/>
          </a:xfrm>
          <a:prstGeom prst="rect">
            <a:avLst/>
          </a:prstGeom>
          <a:noFill/>
        </p:spPr>
        <p:txBody>
          <a:bodyPr wrap="square" rtlCol="0">
            <a:spAutoFit/>
          </a:bodyPr>
          <a:lstStyle/>
          <a:p>
            <a:r>
              <a:rPr lang="en-US" dirty="0">
                <a:solidFill>
                  <a:schemeClr val="bg1"/>
                </a:solidFill>
              </a:rPr>
              <a:t>Effect Size Interpretations:</a:t>
            </a:r>
          </a:p>
          <a:p>
            <a:r>
              <a:rPr lang="en-US" i="0" dirty="0">
                <a:solidFill>
                  <a:schemeClr val="bg1"/>
                </a:solidFill>
              </a:rPr>
              <a:t>     </a:t>
            </a:r>
            <a:r>
              <a:rPr lang="el-GR" i="0" dirty="0">
                <a:solidFill>
                  <a:schemeClr val="bg1"/>
                </a:solidFill>
              </a:rPr>
              <a:t>η</a:t>
            </a:r>
            <a:r>
              <a:rPr lang="en-US" i="0" baseline="30000" dirty="0">
                <a:solidFill>
                  <a:schemeClr val="bg1"/>
                </a:solidFill>
              </a:rPr>
              <a:t>2</a:t>
            </a:r>
            <a:r>
              <a:rPr lang="en-US" i="0" dirty="0">
                <a:solidFill>
                  <a:schemeClr val="bg1"/>
                </a:solidFill>
              </a:rPr>
              <a:t>= .01 small/no effect </a:t>
            </a:r>
          </a:p>
          <a:p>
            <a:r>
              <a:rPr lang="en-US" i="0" dirty="0">
                <a:solidFill>
                  <a:schemeClr val="bg1"/>
                </a:solidFill>
              </a:rPr>
              <a:t>     </a:t>
            </a:r>
            <a:r>
              <a:rPr lang="el-GR" i="0" dirty="0">
                <a:solidFill>
                  <a:schemeClr val="bg1"/>
                </a:solidFill>
              </a:rPr>
              <a:t>η</a:t>
            </a:r>
            <a:r>
              <a:rPr lang="en-US" i="0" baseline="30000" dirty="0">
                <a:solidFill>
                  <a:schemeClr val="bg1"/>
                </a:solidFill>
              </a:rPr>
              <a:t>2</a:t>
            </a:r>
            <a:r>
              <a:rPr lang="en-US" i="0" dirty="0">
                <a:solidFill>
                  <a:schemeClr val="bg1"/>
                </a:solidFill>
              </a:rPr>
              <a:t>= .06 medium effect</a:t>
            </a:r>
          </a:p>
          <a:p>
            <a:r>
              <a:rPr lang="en-US" i="0" dirty="0">
                <a:solidFill>
                  <a:schemeClr val="bg1"/>
                </a:solidFill>
              </a:rPr>
              <a:t>     </a:t>
            </a:r>
            <a:r>
              <a:rPr lang="el-GR" i="0" dirty="0">
                <a:solidFill>
                  <a:schemeClr val="bg1"/>
                </a:solidFill>
              </a:rPr>
              <a:t>η</a:t>
            </a:r>
            <a:r>
              <a:rPr lang="en-US" i="0" baseline="30000" dirty="0">
                <a:solidFill>
                  <a:schemeClr val="bg1"/>
                </a:solidFill>
              </a:rPr>
              <a:t>2</a:t>
            </a:r>
            <a:r>
              <a:rPr lang="en-US" i="0" dirty="0">
                <a:solidFill>
                  <a:schemeClr val="bg1"/>
                </a:solidFill>
              </a:rPr>
              <a:t>= .14 large effect</a:t>
            </a:r>
          </a:p>
        </p:txBody>
      </p:sp>
    </p:spTree>
    <p:extLst>
      <p:ext uri="{BB962C8B-B14F-4D97-AF65-F5344CB8AC3E}">
        <p14:creationId xmlns:p14="http://schemas.microsoft.com/office/powerpoint/2010/main" val="2418930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P spid="7" grpId="0"/>
    </p:bldLst>
  </p:timing>
</p:sld>
</file>

<file path=ppt/theme/theme1.xml><?xml version="1.0" encoding="utf-8"?>
<a:theme xmlns:a="http://schemas.openxmlformats.org/drawingml/2006/main" name="Office Theme">
  <a:themeElements>
    <a:clrScheme name="CLD Prez">
      <a:dk1>
        <a:srgbClr val="0B0202"/>
      </a:dk1>
      <a:lt1>
        <a:sysClr val="window" lastClr="FFFFFF"/>
      </a:lt1>
      <a:dk2>
        <a:srgbClr val="3CA483"/>
      </a:dk2>
      <a:lt2>
        <a:srgbClr val="EEECE1"/>
      </a:lt2>
      <a:accent1>
        <a:srgbClr val="3CA483"/>
      </a:accent1>
      <a:accent2>
        <a:srgbClr val="F83819"/>
      </a:accent2>
      <a:accent3>
        <a:srgbClr val="F99E0B"/>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CLD Prez">
      <a:dk1>
        <a:srgbClr val="0B0202"/>
      </a:dk1>
      <a:lt1>
        <a:sysClr val="window" lastClr="FFFFFF"/>
      </a:lt1>
      <a:dk2>
        <a:srgbClr val="3CA483"/>
      </a:dk2>
      <a:lt2>
        <a:srgbClr val="EEECE1"/>
      </a:lt2>
      <a:accent1>
        <a:srgbClr val="3CA483"/>
      </a:accent1>
      <a:accent2>
        <a:srgbClr val="F83819"/>
      </a:accent2>
      <a:accent3>
        <a:srgbClr val="F99E0B"/>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10330</TotalTime>
  <Words>2922</Words>
  <Application>Microsoft Office PowerPoint</Application>
  <PresentationFormat>On-screen Show (4:3)</PresentationFormat>
  <Paragraphs>272</Paragraphs>
  <Slides>17</Slides>
  <Notes>17</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17</vt:i4>
      </vt:variant>
    </vt:vector>
  </HeadingPairs>
  <TitlesOfParts>
    <vt:vector size="28" baseType="lpstr">
      <vt:lpstr>Arial</vt:lpstr>
      <vt:lpstr>Calibri</vt:lpstr>
      <vt:lpstr>Gill Sans</vt:lpstr>
      <vt:lpstr>Gill Sans Light</vt:lpstr>
      <vt:lpstr>Gill Sans MT</vt:lpstr>
      <vt:lpstr>Open Sans</vt:lpstr>
      <vt:lpstr>Roboto</vt:lpstr>
      <vt:lpstr>Rubik</vt:lpstr>
      <vt:lpstr>Office Theme</vt:lpstr>
      <vt:lpstr>3_Office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EasyCBM Passage Reading Fluency Benchmarks</vt:lpstr>
      <vt:lpstr>EasyCBM Passage Reading Fluency Benchmarks</vt:lpstr>
      <vt:lpstr>EasyCBM CCSS Reading Comprehension Benchmarks</vt:lpstr>
      <vt:lpstr>Woodcock Reading Mastery Tests, 3rd ed.</vt:lpstr>
      <vt:lpstr>Woodcock Reading Mastery Tests, 3rd ed.</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Jonathan Schwabish</dc:creator>
  <cp:lastModifiedBy>Joanne Coggins</cp:lastModifiedBy>
  <cp:revision>53</cp:revision>
  <dcterms:created xsi:type="dcterms:W3CDTF">2015-12-21T20:30:14Z</dcterms:created>
  <dcterms:modified xsi:type="dcterms:W3CDTF">2022-10-18T22:27:33Z</dcterms:modified>
</cp:coreProperties>
</file>